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4" r:id="rId1"/>
  </p:sldMasterIdLst>
  <p:notesMasterIdLst>
    <p:notesMasterId r:id="rId66"/>
  </p:notesMasterIdLst>
  <p:handoutMasterIdLst>
    <p:handoutMasterId r:id="rId67"/>
  </p:handoutMasterIdLst>
  <p:sldIdLst>
    <p:sldId id="256" r:id="rId2"/>
    <p:sldId id="275" r:id="rId3"/>
    <p:sldId id="305" r:id="rId4"/>
    <p:sldId id="307" r:id="rId5"/>
    <p:sldId id="282" r:id="rId6"/>
    <p:sldId id="276" r:id="rId7"/>
    <p:sldId id="278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277" r:id="rId19"/>
    <p:sldId id="264" r:id="rId20"/>
    <p:sldId id="310" r:id="rId21"/>
    <p:sldId id="313" r:id="rId22"/>
    <p:sldId id="312" r:id="rId23"/>
    <p:sldId id="314" r:id="rId24"/>
    <p:sldId id="315" r:id="rId25"/>
    <p:sldId id="266" r:id="rId26"/>
    <p:sldId id="354" r:id="rId27"/>
    <p:sldId id="355" r:id="rId28"/>
    <p:sldId id="356" r:id="rId29"/>
    <p:sldId id="357" r:id="rId30"/>
    <p:sldId id="358" r:id="rId31"/>
    <p:sldId id="359" r:id="rId32"/>
    <p:sldId id="281" r:id="rId33"/>
    <p:sldId id="298" r:id="rId34"/>
    <p:sldId id="316" r:id="rId35"/>
    <p:sldId id="361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63" r:id="rId45"/>
    <p:sldId id="364" r:id="rId46"/>
    <p:sldId id="365" r:id="rId47"/>
    <p:sldId id="326" r:id="rId48"/>
    <p:sldId id="327" r:id="rId49"/>
    <p:sldId id="328" r:id="rId50"/>
    <p:sldId id="329" r:id="rId51"/>
    <p:sldId id="330" r:id="rId52"/>
    <p:sldId id="331" r:id="rId53"/>
    <p:sldId id="368" r:id="rId54"/>
    <p:sldId id="369" r:id="rId55"/>
    <p:sldId id="332" r:id="rId56"/>
    <p:sldId id="333" r:id="rId57"/>
    <p:sldId id="366" r:id="rId58"/>
    <p:sldId id="367" r:id="rId59"/>
    <p:sldId id="341" r:id="rId60"/>
    <p:sldId id="343" r:id="rId61"/>
    <p:sldId id="342" r:id="rId62"/>
    <p:sldId id="337" r:id="rId63"/>
    <p:sldId id="336" r:id="rId64"/>
    <p:sldId id="36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8F8F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1F6935-4FFF-4D19-8DA5-CC5AE1B2D7F2}" v="3" dt="2018-09-06T14:29:51.3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000" autoAdjust="0"/>
    <p:restoredTop sz="94660"/>
  </p:normalViewPr>
  <p:slideViewPr>
    <p:cSldViewPr>
      <p:cViewPr varScale="1">
        <p:scale>
          <a:sx n="91" d="100"/>
          <a:sy n="91" d="100"/>
        </p:scale>
        <p:origin x="-98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jit Kumar Das" userId="67d7615b565583ae" providerId="Windows Live" clId="Web-{9E1F6935-4FFF-4D19-8DA5-CC5AE1B2D7F2}"/>
    <pc:docChg chg="addSld delSld modSld">
      <pc:chgData name="Sujit Kumar Das" userId="67d7615b565583ae" providerId="Windows Live" clId="Web-{9E1F6935-4FFF-4D19-8DA5-CC5AE1B2D7F2}" dt="2018-09-06T16:07:19.619" v="1409" actId="20577"/>
      <pc:docMkLst>
        <pc:docMk/>
      </pc:docMkLst>
      <pc:sldChg chg="modSp">
        <pc:chgData name="Sujit Kumar Das" userId="67d7615b565583ae" providerId="Windows Live" clId="Web-{9E1F6935-4FFF-4D19-8DA5-CC5AE1B2D7F2}" dt="2018-09-06T16:07:19.619" v="1408" actId="20577"/>
        <pc:sldMkLst>
          <pc:docMk/>
          <pc:sldMk cId="2227603828" sldId="336"/>
        </pc:sldMkLst>
        <pc:spChg chg="mod">
          <ac:chgData name="Sujit Kumar Das" userId="67d7615b565583ae" providerId="Windows Live" clId="Web-{9E1F6935-4FFF-4D19-8DA5-CC5AE1B2D7F2}" dt="2018-09-06T16:07:19.619" v="1408" actId="20577"/>
          <ac:spMkLst>
            <pc:docMk/>
            <pc:sldMk cId="2227603828" sldId="336"/>
            <ac:spMk id="71686" creationId="{90AE3F9D-B521-484F-BCCA-36FEF01223B0}"/>
          </ac:spMkLst>
        </pc:spChg>
      </pc:sldChg>
      <pc:sldChg chg="modSp">
        <pc:chgData name="Sujit Kumar Das" userId="67d7615b565583ae" providerId="Windows Live" clId="Web-{9E1F6935-4FFF-4D19-8DA5-CC5AE1B2D7F2}" dt="2018-09-06T16:03:51.103" v="1326" actId="20577"/>
        <pc:sldMkLst>
          <pc:docMk/>
          <pc:sldMk cId="1144710695" sldId="337"/>
        </pc:sldMkLst>
        <pc:spChg chg="mod">
          <ac:chgData name="Sujit Kumar Das" userId="67d7615b565583ae" providerId="Windows Live" clId="Web-{9E1F6935-4FFF-4D19-8DA5-CC5AE1B2D7F2}" dt="2018-09-06T16:03:51.103" v="1326" actId="20577"/>
          <ac:spMkLst>
            <pc:docMk/>
            <pc:sldMk cId="1144710695" sldId="337"/>
            <ac:spMk id="70661" creationId="{B1F62E22-9BB3-4829-AE9C-F5D17DBC3059}"/>
          </ac:spMkLst>
        </pc:spChg>
      </pc:sldChg>
      <pc:sldChg chg="del">
        <pc:chgData name="Sujit Kumar Das" userId="67d7615b565583ae" providerId="Windows Live" clId="Web-{9E1F6935-4FFF-4D19-8DA5-CC5AE1B2D7F2}" dt="2018-09-06T16:03:26.588" v="1309"/>
        <pc:sldMkLst>
          <pc:docMk/>
          <pc:sldMk cId="1784377049" sldId="338"/>
        </pc:sldMkLst>
      </pc:sldChg>
      <pc:sldChg chg="del">
        <pc:chgData name="Sujit Kumar Das" userId="67d7615b565583ae" providerId="Windows Live" clId="Web-{9E1F6935-4FFF-4D19-8DA5-CC5AE1B2D7F2}" dt="2018-09-06T15:57:28.119" v="1094"/>
        <pc:sldMkLst>
          <pc:docMk/>
          <pc:sldMk cId="2652465245" sldId="339"/>
        </pc:sldMkLst>
      </pc:sldChg>
      <pc:sldChg chg="addSp delSp del">
        <pc:chgData name="Sujit Kumar Das" userId="67d7615b565583ae" providerId="Windows Live" clId="Web-{9E1F6935-4FFF-4D19-8DA5-CC5AE1B2D7F2}" dt="2018-09-06T15:57:26.307" v="1093"/>
        <pc:sldMkLst>
          <pc:docMk/>
          <pc:sldMk cId="2220707856" sldId="340"/>
        </pc:sldMkLst>
        <pc:spChg chg="del">
          <ac:chgData name="Sujit Kumar Das" userId="67d7615b565583ae" providerId="Windows Live" clId="Web-{9E1F6935-4FFF-4D19-8DA5-CC5AE1B2D7F2}" dt="2018-09-06T15:32:38.334" v="304"/>
          <ac:spMkLst>
            <pc:docMk/>
            <pc:sldMk cId="2220707856" sldId="340"/>
            <ac:spMk id="67652" creationId="{D2017F94-4E8C-4A13-9126-569E7AC01F4A}"/>
          </ac:spMkLst>
        </pc:spChg>
        <pc:graphicFrameChg chg="add del">
          <ac:chgData name="Sujit Kumar Das" userId="67d7615b565583ae" providerId="Windows Live" clId="Web-{9E1F6935-4FFF-4D19-8DA5-CC5AE1B2D7F2}" dt="2018-09-06T15:32:55.990" v="306"/>
          <ac:graphicFrameMkLst>
            <pc:docMk/>
            <pc:sldMk cId="2220707856" sldId="340"/>
            <ac:graphicFrameMk id="2" creationId="{62FBDA4C-0476-4489-B0B9-4AA3D8F9BB36}"/>
          </ac:graphicFrameMkLst>
        </pc:graphicFrameChg>
      </pc:sldChg>
      <pc:sldChg chg="addSp delSp modSp modTransition">
        <pc:chgData name="Sujit Kumar Das" userId="67d7615b565583ae" providerId="Windows Live" clId="Web-{9E1F6935-4FFF-4D19-8DA5-CC5AE1B2D7F2}" dt="2018-09-06T15:51:29.166" v="802" actId="20577"/>
        <pc:sldMkLst>
          <pc:docMk/>
          <pc:sldMk cId="2108861425" sldId="341"/>
        </pc:sldMkLst>
        <pc:spChg chg="add del mod">
          <ac:chgData name="Sujit Kumar Das" userId="67d7615b565583ae" providerId="Windows Live" clId="Web-{9E1F6935-4FFF-4D19-8DA5-CC5AE1B2D7F2}" dt="2018-09-06T14:39:18.768" v="161"/>
          <ac:spMkLst>
            <pc:docMk/>
            <pc:sldMk cId="2108861425" sldId="341"/>
            <ac:spMk id="3" creationId="{9683B457-97E7-4F2A-B4C8-8292EDB8D2A3}"/>
          </ac:spMkLst>
        </pc:spChg>
        <pc:spChg chg="mod">
          <ac:chgData name="Sujit Kumar Das" userId="67d7615b565583ae" providerId="Windows Live" clId="Web-{9E1F6935-4FFF-4D19-8DA5-CC5AE1B2D7F2}" dt="2018-09-06T15:49:51.899" v="765" actId="20577"/>
          <ac:spMkLst>
            <pc:docMk/>
            <pc:sldMk cId="2108861425" sldId="341"/>
            <ac:spMk id="66565" creationId="{11A861FC-FFA5-4D0B-B625-0A50DF9DD0E2}"/>
          </ac:spMkLst>
        </pc:spChg>
        <pc:spChg chg="mod">
          <ac:chgData name="Sujit Kumar Das" userId="67d7615b565583ae" providerId="Windows Live" clId="Web-{9E1F6935-4FFF-4D19-8DA5-CC5AE1B2D7F2}" dt="2018-09-06T15:51:29.166" v="802" actId="20577"/>
          <ac:spMkLst>
            <pc:docMk/>
            <pc:sldMk cId="2108861425" sldId="341"/>
            <ac:spMk id="66566" creationId="{F1841D1F-311D-45E5-8DF5-AC19832B484B}"/>
          </ac:spMkLst>
        </pc:spChg>
        <pc:graphicFrameChg chg="del mod modGraphic">
          <ac:chgData name="Sujit Kumar Das" userId="67d7615b565583ae" providerId="Windows Live" clId="Web-{9E1F6935-4FFF-4D19-8DA5-CC5AE1B2D7F2}" dt="2018-09-06T15:39:05.443" v="467"/>
          <ac:graphicFrameMkLst>
            <pc:docMk/>
            <pc:sldMk cId="2108861425" sldId="341"/>
            <ac:graphicFrameMk id="2" creationId="{D487E114-076C-4ECF-B607-49ABD54E4F21}"/>
          </ac:graphicFrameMkLst>
        </pc:graphicFrameChg>
        <pc:graphicFrameChg chg="del mod modGraphic">
          <ac:chgData name="Sujit Kumar Das" userId="67d7615b565583ae" providerId="Windows Live" clId="Web-{9E1F6935-4FFF-4D19-8DA5-CC5AE1B2D7F2}" dt="2018-09-06T15:39:08.255" v="468"/>
          <ac:graphicFrameMkLst>
            <pc:docMk/>
            <pc:sldMk cId="2108861425" sldId="341"/>
            <ac:graphicFrameMk id="4" creationId="{885FCA2B-D72B-483B-91A7-061B7B6E5504}"/>
          </ac:graphicFrameMkLst>
        </pc:graphicFrameChg>
        <pc:graphicFrameChg chg="add del mod modGraphic">
          <ac:chgData name="Sujit Kumar Das" userId="67d7615b565583ae" providerId="Windows Live" clId="Web-{9E1F6935-4FFF-4D19-8DA5-CC5AE1B2D7F2}" dt="2018-09-06T15:39:08.584" v="469"/>
          <ac:graphicFrameMkLst>
            <pc:docMk/>
            <pc:sldMk cId="2108861425" sldId="341"/>
            <ac:graphicFrameMk id="11" creationId="{7C2FFB50-F099-45FE-A3B4-2847EFFC82FF}"/>
          </ac:graphicFrameMkLst>
        </pc:graphicFrameChg>
        <pc:graphicFrameChg chg="del mod">
          <ac:chgData name="Sujit Kumar Das" userId="67d7615b565583ae" providerId="Windows Live" clId="Web-{9E1F6935-4FFF-4D19-8DA5-CC5AE1B2D7F2}" dt="2018-09-06T14:31:20.207" v="40"/>
          <ac:graphicFrameMkLst>
            <pc:docMk/>
            <pc:sldMk cId="2108861425" sldId="341"/>
            <ac:graphicFrameMk id="65" creationId="{5EA5770F-2FA9-4404-B542-44A028B1B350}"/>
          </ac:graphicFrameMkLst>
        </pc:graphicFrameChg>
      </pc:sldChg>
      <pc:sldChg chg="delSp modSp add replId">
        <pc:chgData name="Sujit Kumar Das" userId="67d7615b565583ae" providerId="Windows Live" clId="Web-{9E1F6935-4FFF-4D19-8DA5-CC5AE1B2D7F2}" dt="2018-09-06T16:03:13.853" v="1306" actId="20577"/>
        <pc:sldMkLst>
          <pc:docMk/>
          <pc:sldMk cId="1291057873" sldId="342"/>
        </pc:sldMkLst>
        <pc:spChg chg="mod">
          <ac:chgData name="Sujit Kumar Das" userId="67d7615b565583ae" providerId="Windows Live" clId="Web-{9E1F6935-4FFF-4D19-8DA5-CC5AE1B2D7F2}" dt="2018-09-06T15:50:37.525" v="787" actId="20577"/>
          <ac:spMkLst>
            <pc:docMk/>
            <pc:sldMk cId="1291057873" sldId="342"/>
            <ac:spMk id="66565" creationId="{11A861FC-FFA5-4D0B-B625-0A50DF9DD0E2}"/>
          </ac:spMkLst>
        </pc:spChg>
        <pc:spChg chg="mod">
          <ac:chgData name="Sujit Kumar Das" userId="67d7615b565583ae" providerId="Windows Live" clId="Web-{9E1F6935-4FFF-4D19-8DA5-CC5AE1B2D7F2}" dt="2018-09-06T16:03:13.853" v="1306" actId="20577"/>
          <ac:spMkLst>
            <pc:docMk/>
            <pc:sldMk cId="1291057873" sldId="342"/>
            <ac:spMk id="66566" creationId="{F1841D1F-311D-45E5-8DF5-AC19832B484B}"/>
          </ac:spMkLst>
        </pc:spChg>
        <pc:graphicFrameChg chg="del">
          <ac:chgData name="Sujit Kumar Das" userId="67d7615b565583ae" providerId="Windows Live" clId="Web-{9E1F6935-4FFF-4D19-8DA5-CC5AE1B2D7F2}" dt="2018-09-06T15:33:25.709" v="314"/>
          <ac:graphicFrameMkLst>
            <pc:docMk/>
            <pc:sldMk cId="1291057873" sldId="342"/>
            <ac:graphicFrameMk id="2" creationId="{D487E114-076C-4ECF-B607-49ABD54E4F21}"/>
          </ac:graphicFrameMkLst>
        </pc:graphicFrameChg>
        <pc:graphicFrameChg chg="del">
          <ac:chgData name="Sujit Kumar Das" userId="67d7615b565583ae" providerId="Windows Live" clId="Web-{9E1F6935-4FFF-4D19-8DA5-CC5AE1B2D7F2}" dt="2018-09-06T15:33:26.224" v="315"/>
          <ac:graphicFrameMkLst>
            <pc:docMk/>
            <pc:sldMk cId="1291057873" sldId="342"/>
            <ac:graphicFrameMk id="4" creationId="{885FCA2B-D72B-483B-91A7-061B7B6E5504}"/>
          </ac:graphicFrameMkLst>
        </pc:graphicFrameChg>
        <pc:graphicFrameChg chg="del mod modGraphic">
          <ac:chgData name="Sujit Kumar Das" userId="67d7615b565583ae" providerId="Windows Live" clId="Web-{9E1F6935-4FFF-4D19-8DA5-CC5AE1B2D7F2}" dt="2018-09-06T15:33:32.646" v="318"/>
          <ac:graphicFrameMkLst>
            <pc:docMk/>
            <pc:sldMk cId="1291057873" sldId="342"/>
            <ac:graphicFrameMk id="11" creationId="{7C2FFB50-F099-45FE-A3B4-2847EFFC82FF}"/>
          </ac:graphicFrameMkLst>
        </pc:graphicFrameChg>
      </pc:sldChg>
      <pc:sldChg chg="modSp add replId">
        <pc:chgData name="Sujit Kumar Das" userId="67d7615b565583ae" providerId="Windows Live" clId="Web-{9E1F6935-4FFF-4D19-8DA5-CC5AE1B2D7F2}" dt="2018-09-06T15:50:27.758" v="781" actId="20577"/>
        <pc:sldMkLst>
          <pc:docMk/>
          <pc:sldMk cId="775553383" sldId="343"/>
        </pc:sldMkLst>
        <pc:spChg chg="mod">
          <ac:chgData name="Sujit Kumar Das" userId="67d7615b565583ae" providerId="Windows Live" clId="Web-{9E1F6935-4FFF-4D19-8DA5-CC5AE1B2D7F2}" dt="2018-09-06T15:50:27.758" v="781" actId="20577"/>
          <ac:spMkLst>
            <pc:docMk/>
            <pc:sldMk cId="775553383" sldId="343"/>
            <ac:spMk id="66565" creationId="{11A861FC-FFA5-4D0B-B625-0A50DF9DD0E2}"/>
          </ac:spMkLst>
        </pc:spChg>
        <pc:spChg chg="mod">
          <ac:chgData name="Sujit Kumar Das" userId="67d7615b565583ae" providerId="Windows Live" clId="Web-{9E1F6935-4FFF-4D19-8DA5-CC5AE1B2D7F2}" dt="2018-09-06T15:48:52.946" v="754" actId="14100"/>
          <ac:spMkLst>
            <pc:docMk/>
            <pc:sldMk cId="775553383" sldId="343"/>
            <ac:spMk id="66566" creationId="{F1841D1F-311D-45E5-8DF5-AC19832B484B}"/>
          </ac:spMkLst>
        </pc:spChg>
        <pc:graphicFrameChg chg="mod">
          <ac:chgData name="Sujit Kumar Das" userId="67d7615b565583ae" providerId="Windows Live" clId="Web-{9E1F6935-4FFF-4D19-8DA5-CC5AE1B2D7F2}" dt="2018-09-06T15:48:34.243" v="747" actId="1076"/>
          <ac:graphicFrameMkLst>
            <pc:docMk/>
            <pc:sldMk cId="775553383" sldId="343"/>
            <ac:graphicFrameMk id="2" creationId="{D487E114-076C-4ECF-B607-49ABD54E4F21}"/>
          </ac:graphicFrameMkLst>
        </pc:graphicFrameChg>
        <pc:graphicFrameChg chg="mod">
          <ac:chgData name="Sujit Kumar Das" userId="67d7615b565583ae" providerId="Windows Live" clId="Web-{9E1F6935-4FFF-4D19-8DA5-CC5AE1B2D7F2}" dt="2018-09-06T15:48:37.602" v="748" actId="1076"/>
          <ac:graphicFrameMkLst>
            <pc:docMk/>
            <pc:sldMk cId="775553383" sldId="343"/>
            <ac:graphicFrameMk id="4" creationId="{885FCA2B-D72B-483B-91A7-061B7B6E5504}"/>
          </ac:graphicFrameMkLst>
        </pc:graphicFrameChg>
        <pc:graphicFrameChg chg="mod">
          <ac:chgData name="Sujit Kumar Das" userId="67d7615b565583ae" providerId="Windows Live" clId="Web-{9E1F6935-4FFF-4D19-8DA5-CC5AE1B2D7F2}" dt="2018-09-06T15:48:42.977" v="749" actId="1076"/>
          <ac:graphicFrameMkLst>
            <pc:docMk/>
            <pc:sldMk cId="775553383" sldId="343"/>
            <ac:graphicFrameMk id="11" creationId="{7C2FFB50-F099-45FE-A3B4-2847EFFC82FF}"/>
          </ac:graphicFrameMkLst>
        </pc:graphicFrameChg>
      </pc:sldChg>
    </pc:docChg>
  </pc:docChgLst>
  <pc:docChgLst>
    <pc:chgData name="Sujit Kumar Das" userId="67d7615b565583ae" providerId="Windows Live" clId="Web-{207CDDA0-5925-4B77-85DC-A66D035BE854}"/>
    <pc:docChg chg="addSld modSld">
      <pc:chgData name="Sujit Kumar Das" userId="67d7615b565583ae" providerId="Windows Live" clId="Web-{207CDDA0-5925-4B77-85DC-A66D035BE854}" dt="2018-09-06T14:14:23.493" v="173" actId="20577"/>
      <pc:docMkLst>
        <pc:docMk/>
      </pc:docMkLst>
      <pc:sldChg chg="add">
        <pc:chgData name="Sujit Kumar Das" userId="67d7615b565583ae" providerId="Windows Live" clId="Web-{207CDDA0-5925-4B77-85DC-A66D035BE854}" dt="2018-09-06T14:01:21.098" v="0"/>
        <pc:sldMkLst>
          <pc:docMk/>
          <pc:sldMk cId="2227603828" sldId="336"/>
        </pc:sldMkLst>
      </pc:sldChg>
      <pc:sldChg chg="add">
        <pc:chgData name="Sujit Kumar Das" userId="67d7615b565583ae" providerId="Windows Live" clId="Web-{207CDDA0-5925-4B77-85DC-A66D035BE854}" dt="2018-09-06T14:01:21.176" v="1"/>
        <pc:sldMkLst>
          <pc:docMk/>
          <pc:sldMk cId="1144710695" sldId="337"/>
        </pc:sldMkLst>
      </pc:sldChg>
      <pc:sldChg chg="add">
        <pc:chgData name="Sujit Kumar Das" userId="67d7615b565583ae" providerId="Windows Live" clId="Web-{207CDDA0-5925-4B77-85DC-A66D035BE854}" dt="2018-09-06T14:01:21.223" v="2"/>
        <pc:sldMkLst>
          <pc:docMk/>
          <pc:sldMk cId="1784377049" sldId="338"/>
        </pc:sldMkLst>
      </pc:sldChg>
      <pc:sldChg chg="add">
        <pc:chgData name="Sujit Kumar Das" userId="67d7615b565583ae" providerId="Windows Live" clId="Web-{207CDDA0-5925-4B77-85DC-A66D035BE854}" dt="2018-09-06T14:01:21.363" v="3"/>
        <pc:sldMkLst>
          <pc:docMk/>
          <pc:sldMk cId="2652465245" sldId="339"/>
        </pc:sldMkLst>
      </pc:sldChg>
      <pc:sldChg chg="add">
        <pc:chgData name="Sujit Kumar Das" userId="67d7615b565583ae" providerId="Windows Live" clId="Web-{207CDDA0-5925-4B77-85DC-A66D035BE854}" dt="2018-09-06T14:01:21.551" v="4"/>
        <pc:sldMkLst>
          <pc:docMk/>
          <pc:sldMk cId="2220707856" sldId="340"/>
        </pc:sldMkLst>
      </pc:sldChg>
      <pc:sldChg chg="addSp delSp modSp add">
        <pc:chgData name="Sujit Kumar Das" userId="67d7615b565583ae" providerId="Windows Live" clId="Web-{207CDDA0-5925-4B77-85DC-A66D035BE854}" dt="2018-09-06T14:14:18.868" v="171" actId="20577"/>
        <pc:sldMkLst>
          <pc:docMk/>
          <pc:sldMk cId="2108861425" sldId="341"/>
        </pc:sldMkLst>
        <pc:spChg chg="mod">
          <ac:chgData name="Sujit Kumar Das" userId="67d7615b565583ae" providerId="Windows Live" clId="Web-{207CDDA0-5925-4B77-85DC-A66D035BE854}" dt="2018-09-06T14:01:50.191" v="8" actId="20577"/>
          <ac:spMkLst>
            <pc:docMk/>
            <pc:sldMk cId="2108861425" sldId="341"/>
            <ac:spMk id="66565" creationId="{11A861FC-FFA5-4D0B-B625-0A50DF9DD0E2}"/>
          </ac:spMkLst>
        </pc:spChg>
        <pc:spChg chg="mod">
          <ac:chgData name="Sujit Kumar Das" userId="67d7615b565583ae" providerId="Windows Live" clId="Web-{207CDDA0-5925-4B77-85DC-A66D035BE854}" dt="2018-09-06T14:14:18.868" v="171" actId="20577"/>
          <ac:spMkLst>
            <pc:docMk/>
            <pc:sldMk cId="2108861425" sldId="341"/>
            <ac:spMk id="66566" creationId="{F1841D1F-311D-45E5-8DF5-AC19832B484B}"/>
          </ac:spMkLst>
        </pc:spChg>
        <pc:spChg chg="del">
          <ac:chgData name="Sujit Kumar Das" userId="67d7615b565583ae" providerId="Windows Live" clId="Web-{207CDDA0-5925-4B77-85DC-A66D035BE854}" dt="2018-09-06T14:07:29.745" v="146"/>
          <ac:spMkLst>
            <pc:docMk/>
            <pc:sldMk cId="2108861425" sldId="341"/>
            <ac:spMk id="66567" creationId="{9F8079FA-42F6-4DEF-A55F-421F6FAED8A2}"/>
          </ac:spMkLst>
        </pc:spChg>
        <pc:spChg chg="del">
          <ac:chgData name="Sujit Kumar Das" userId="67d7615b565583ae" providerId="Windows Live" clId="Web-{207CDDA0-5925-4B77-85DC-A66D035BE854}" dt="2018-09-06T14:07:29.745" v="145"/>
          <ac:spMkLst>
            <pc:docMk/>
            <pc:sldMk cId="2108861425" sldId="341"/>
            <ac:spMk id="66568" creationId="{1A146D62-093C-48B7-A0AE-38AA492A33E2}"/>
          </ac:spMkLst>
        </pc:spChg>
        <pc:spChg chg="del">
          <ac:chgData name="Sujit Kumar Das" userId="67d7615b565583ae" providerId="Windows Live" clId="Web-{207CDDA0-5925-4B77-85DC-A66D035BE854}" dt="2018-09-06T14:07:29.745" v="144"/>
          <ac:spMkLst>
            <pc:docMk/>
            <pc:sldMk cId="2108861425" sldId="341"/>
            <ac:spMk id="66569" creationId="{F22B22C7-A236-47C0-A29A-2756548F1536}"/>
          </ac:spMkLst>
        </pc:spChg>
        <pc:spChg chg="del">
          <ac:chgData name="Sujit Kumar Das" userId="67d7615b565583ae" providerId="Windows Live" clId="Web-{207CDDA0-5925-4B77-85DC-A66D035BE854}" dt="2018-09-06T14:07:29.745" v="143"/>
          <ac:spMkLst>
            <pc:docMk/>
            <pc:sldMk cId="2108861425" sldId="341"/>
            <ac:spMk id="66570" creationId="{04EC7245-DDBD-4523-9143-4B95B9A4CF0E}"/>
          </ac:spMkLst>
        </pc:spChg>
        <pc:spChg chg="del">
          <ac:chgData name="Sujit Kumar Das" userId="67d7615b565583ae" providerId="Windows Live" clId="Web-{207CDDA0-5925-4B77-85DC-A66D035BE854}" dt="2018-09-06T14:07:29.745" v="142"/>
          <ac:spMkLst>
            <pc:docMk/>
            <pc:sldMk cId="2108861425" sldId="341"/>
            <ac:spMk id="66571" creationId="{54B5F271-E54C-4579-9B70-EB8C6B7CC67A}"/>
          </ac:spMkLst>
        </pc:spChg>
        <pc:spChg chg="del">
          <ac:chgData name="Sujit Kumar Das" userId="67d7615b565583ae" providerId="Windows Live" clId="Web-{207CDDA0-5925-4B77-85DC-A66D035BE854}" dt="2018-09-06T14:07:29.745" v="141"/>
          <ac:spMkLst>
            <pc:docMk/>
            <pc:sldMk cId="2108861425" sldId="341"/>
            <ac:spMk id="66572" creationId="{1C4248B2-A6D6-4027-A2E9-12F4A84EB8D3}"/>
          </ac:spMkLst>
        </pc:spChg>
        <pc:spChg chg="del">
          <ac:chgData name="Sujit Kumar Das" userId="67d7615b565583ae" providerId="Windows Live" clId="Web-{207CDDA0-5925-4B77-85DC-A66D035BE854}" dt="2018-09-06T14:07:29.745" v="140"/>
          <ac:spMkLst>
            <pc:docMk/>
            <pc:sldMk cId="2108861425" sldId="341"/>
            <ac:spMk id="66573" creationId="{9B1EFD69-876A-4D47-B90C-6713BD19B88C}"/>
          </ac:spMkLst>
        </pc:spChg>
        <pc:spChg chg="del">
          <ac:chgData name="Sujit Kumar Das" userId="67d7615b565583ae" providerId="Windows Live" clId="Web-{207CDDA0-5925-4B77-85DC-A66D035BE854}" dt="2018-09-06T14:07:29.745" v="139"/>
          <ac:spMkLst>
            <pc:docMk/>
            <pc:sldMk cId="2108861425" sldId="341"/>
            <ac:spMk id="66574" creationId="{2D665439-981F-4DCE-B038-33752009EFA1}"/>
          </ac:spMkLst>
        </pc:spChg>
        <pc:spChg chg="del">
          <ac:chgData name="Sujit Kumar Das" userId="67d7615b565583ae" providerId="Windows Live" clId="Web-{207CDDA0-5925-4B77-85DC-A66D035BE854}" dt="2018-09-06T14:07:29.745" v="138"/>
          <ac:spMkLst>
            <pc:docMk/>
            <pc:sldMk cId="2108861425" sldId="341"/>
            <ac:spMk id="66575" creationId="{9C1A89C9-2018-458A-8C3D-0278576B0BE7}"/>
          </ac:spMkLst>
        </pc:spChg>
        <pc:spChg chg="del">
          <ac:chgData name="Sujit Kumar Das" userId="67d7615b565583ae" providerId="Windows Live" clId="Web-{207CDDA0-5925-4B77-85DC-A66D035BE854}" dt="2018-09-06T14:07:29.729" v="137"/>
          <ac:spMkLst>
            <pc:docMk/>
            <pc:sldMk cId="2108861425" sldId="341"/>
            <ac:spMk id="66576" creationId="{8ED9A95C-5BF6-43FF-940F-7A3A1F80E779}"/>
          </ac:spMkLst>
        </pc:spChg>
        <pc:spChg chg="del">
          <ac:chgData name="Sujit Kumar Das" userId="67d7615b565583ae" providerId="Windows Live" clId="Web-{207CDDA0-5925-4B77-85DC-A66D035BE854}" dt="2018-09-06T14:07:29.729" v="136"/>
          <ac:spMkLst>
            <pc:docMk/>
            <pc:sldMk cId="2108861425" sldId="341"/>
            <ac:spMk id="66577" creationId="{7799CCED-A237-40CE-9D6C-3BA5083463C0}"/>
          </ac:spMkLst>
        </pc:spChg>
        <pc:spChg chg="del">
          <ac:chgData name="Sujit Kumar Das" userId="67d7615b565583ae" providerId="Windows Live" clId="Web-{207CDDA0-5925-4B77-85DC-A66D035BE854}" dt="2018-09-06T14:07:29.729" v="135"/>
          <ac:spMkLst>
            <pc:docMk/>
            <pc:sldMk cId="2108861425" sldId="341"/>
            <ac:spMk id="66578" creationId="{CC4631E2-EA08-4B8D-988B-231E92B692A5}"/>
          </ac:spMkLst>
        </pc:spChg>
        <pc:spChg chg="del">
          <ac:chgData name="Sujit Kumar Das" userId="67d7615b565583ae" providerId="Windows Live" clId="Web-{207CDDA0-5925-4B77-85DC-A66D035BE854}" dt="2018-09-06T14:07:29.729" v="134"/>
          <ac:spMkLst>
            <pc:docMk/>
            <pc:sldMk cId="2108861425" sldId="341"/>
            <ac:spMk id="66579" creationId="{AE1828AE-982C-4734-BDFD-DFC87C77232A}"/>
          </ac:spMkLst>
        </pc:spChg>
        <pc:spChg chg="del">
          <ac:chgData name="Sujit Kumar Das" userId="67d7615b565583ae" providerId="Windows Live" clId="Web-{207CDDA0-5925-4B77-85DC-A66D035BE854}" dt="2018-09-06T14:07:29.729" v="133"/>
          <ac:spMkLst>
            <pc:docMk/>
            <pc:sldMk cId="2108861425" sldId="341"/>
            <ac:spMk id="66580" creationId="{DB4D3220-F74B-4C3E-A7BF-B48604007BD6}"/>
          </ac:spMkLst>
        </pc:spChg>
        <pc:spChg chg="del">
          <ac:chgData name="Sujit Kumar Das" userId="67d7615b565583ae" providerId="Windows Live" clId="Web-{207CDDA0-5925-4B77-85DC-A66D035BE854}" dt="2018-09-06T14:07:29.729" v="132"/>
          <ac:spMkLst>
            <pc:docMk/>
            <pc:sldMk cId="2108861425" sldId="341"/>
            <ac:spMk id="66582" creationId="{16EF3C5D-3610-4073-876D-8E88544DCD74}"/>
          </ac:spMkLst>
        </pc:spChg>
        <pc:spChg chg="del">
          <ac:chgData name="Sujit Kumar Das" userId="67d7615b565583ae" providerId="Windows Live" clId="Web-{207CDDA0-5925-4B77-85DC-A66D035BE854}" dt="2018-09-06T14:07:29.729" v="131"/>
          <ac:spMkLst>
            <pc:docMk/>
            <pc:sldMk cId="2108861425" sldId="341"/>
            <ac:spMk id="66583" creationId="{73CF39D4-EF5B-45CA-AF9C-57A9DE45A592}"/>
          </ac:spMkLst>
        </pc:spChg>
        <pc:spChg chg="del">
          <ac:chgData name="Sujit Kumar Das" userId="67d7615b565583ae" providerId="Windows Live" clId="Web-{207CDDA0-5925-4B77-85DC-A66D035BE854}" dt="2018-09-06T14:07:29.729" v="130"/>
          <ac:spMkLst>
            <pc:docMk/>
            <pc:sldMk cId="2108861425" sldId="341"/>
            <ac:spMk id="66584" creationId="{B292C83B-ABB7-49D3-AA9C-DF5B125C0FAB}"/>
          </ac:spMkLst>
        </pc:spChg>
        <pc:spChg chg="del">
          <ac:chgData name="Sujit Kumar Das" userId="67d7615b565583ae" providerId="Windows Live" clId="Web-{207CDDA0-5925-4B77-85DC-A66D035BE854}" dt="2018-09-06T14:07:29.729" v="129"/>
          <ac:spMkLst>
            <pc:docMk/>
            <pc:sldMk cId="2108861425" sldId="341"/>
            <ac:spMk id="66585" creationId="{E3F30F2F-954F-4DA1-9C4B-C73A6D3D709A}"/>
          </ac:spMkLst>
        </pc:spChg>
        <pc:spChg chg="del">
          <ac:chgData name="Sujit Kumar Das" userId="67d7615b565583ae" providerId="Windows Live" clId="Web-{207CDDA0-5925-4B77-85DC-A66D035BE854}" dt="2018-09-06T14:07:29.729" v="128"/>
          <ac:spMkLst>
            <pc:docMk/>
            <pc:sldMk cId="2108861425" sldId="341"/>
            <ac:spMk id="66586" creationId="{B36EA4FB-286E-49A6-9C74-B68B17221527}"/>
          </ac:spMkLst>
        </pc:spChg>
        <pc:spChg chg="del">
          <ac:chgData name="Sujit Kumar Das" userId="67d7615b565583ae" providerId="Windows Live" clId="Web-{207CDDA0-5925-4B77-85DC-A66D035BE854}" dt="2018-09-06T14:07:29.729" v="127"/>
          <ac:spMkLst>
            <pc:docMk/>
            <pc:sldMk cId="2108861425" sldId="341"/>
            <ac:spMk id="66587" creationId="{162E04FF-58A5-4CA4-8E9E-8E1632A8A472}"/>
          </ac:spMkLst>
        </pc:spChg>
        <pc:spChg chg="del">
          <ac:chgData name="Sujit Kumar Das" userId="67d7615b565583ae" providerId="Windows Live" clId="Web-{207CDDA0-5925-4B77-85DC-A66D035BE854}" dt="2018-09-06T14:07:29.729" v="126"/>
          <ac:spMkLst>
            <pc:docMk/>
            <pc:sldMk cId="2108861425" sldId="341"/>
            <ac:spMk id="66588" creationId="{A8EDF8D7-D84E-4502-819E-827EA72E34D9}"/>
          </ac:spMkLst>
        </pc:spChg>
        <pc:spChg chg="del">
          <ac:chgData name="Sujit Kumar Das" userId="67d7615b565583ae" providerId="Windows Live" clId="Web-{207CDDA0-5925-4B77-85DC-A66D035BE854}" dt="2018-09-06T14:07:29.729" v="125"/>
          <ac:spMkLst>
            <pc:docMk/>
            <pc:sldMk cId="2108861425" sldId="341"/>
            <ac:spMk id="66589" creationId="{780F7FAA-AEC4-43BD-88C0-A42F0554AED2}"/>
          </ac:spMkLst>
        </pc:spChg>
        <pc:spChg chg="del">
          <ac:chgData name="Sujit Kumar Das" userId="67d7615b565583ae" providerId="Windows Live" clId="Web-{207CDDA0-5925-4B77-85DC-A66D035BE854}" dt="2018-09-06T14:07:29.729" v="124"/>
          <ac:spMkLst>
            <pc:docMk/>
            <pc:sldMk cId="2108861425" sldId="341"/>
            <ac:spMk id="66590" creationId="{D4B300DA-6385-4BA6-AC0F-35CDDA54A96C}"/>
          </ac:spMkLst>
        </pc:spChg>
        <pc:spChg chg="del">
          <ac:chgData name="Sujit Kumar Das" userId="67d7615b565583ae" providerId="Windows Live" clId="Web-{207CDDA0-5925-4B77-85DC-A66D035BE854}" dt="2018-09-06T14:07:29.729" v="123"/>
          <ac:spMkLst>
            <pc:docMk/>
            <pc:sldMk cId="2108861425" sldId="341"/>
            <ac:spMk id="66591" creationId="{028FE646-2C94-4DD3-A05C-26F673583BCA}"/>
          </ac:spMkLst>
        </pc:spChg>
        <pc:spChg chg="del">
          <ac:chgData name="Sujit Kumar Das" userId="67d7615b565583ae" providerId="Windows Live" clId="Web-{207CDDA0-5925-4B77-85DC-A66D035BE854}" dt="2018-09-06T14:07:29.729" v="122"/>
          <ac:spMkLst>
            <pc:docMk/>
            <pc:sldMk cId="2108861425" sldId="341"/>
            <ac:spMk id="66592" creationId="{E3D4FC8D-C753-4FED-84C8-3CDD62EAE3C1}"/>
          </ac:spMkLst>
        </pc:spChg>
        <pc:spChg chg="del">
          <ac:chgData name="Sujit Kumar Das" userId="67d7615b565583ae" providerId="Windows Live" clId="Web-{207CDDA0-5925-4B77-85DC-A66D035BE854}" dt="2018-09-06T14:07:29.729" v="121"/>
          <ac:spMkLst>
            <pc:docMk/>
            <pc:sldMk cId="2108861425" sldId="341"/>
            <ac:spMk id="66593" creationId="{E3A80BFA-B50C-49FC-BD52-E70744830547}"/>
          </ac:spMkLst>
        </pc:spChg>
        <pc:spChg chg="del">
          <ac:chgData name="Sujit Kumar Das" userId="67d7615b565583ae" providerId="Windows Live" clId="Web-{207CDDA0-5925-4B77-85DC-A66D035BE854}" dt="2018-09-06T14:07:29.729" v="120"/>
          <ac:spMkLst>
            <pc:docMk/>
            <pc:sldMk cId="2108861425" sldId="341"/>
            <ac:spMk id="66594" creationId="{198CF0EC-6A10-420A-8635-E72C05F7E7AC}"/>
          </ac:spMkLst>
        </pc:spChg>
        <pc:spChg chg="del">
          <ac:chgData name="Sujit Kumar Das" userId="67d7615b565583ae" providerId="Windows Live" clId="Web-{207CDDA0-5925-4B77-85DC-A66D035BE854}" dt="2018-09-06T14:07:29.729" v="119"/>
          <ac:spMkLst>
            <pc:docMk/>
            <pc:sldMk cId="2108861425" sldId="341"/>
            <ac:spMk id="66595" creationId="{52B693E1-6885-4378-BBFB-339F5616B672}"/>
          </ac:spMkLst>
        </pc:spChg>
        <pc:spChg chg="del">
          <ac:chgData name="Sujit Kumar Das" userId="67d7615b565583ae" providerId="Windows Live" clId="Web-{207CDDA0-5925-4B77-85DC-A66D035BE854}" dt="2018-09-06T14:07:29.714" v="118"/>
          <ac:spMkLst>
            <pc:docMk/>
            <pc:sldMk cId="2108861425" sldId="341"/>
            <ac:spMk id="66596" creationId="{48A55623-87C1-4A56-94DB-63DE5E37D9F1}"/>
          </ac:spMkLst>
        </pc:spChg>
        <pc:spChg chg="del">
          <ac:chgData name="Sujit Kumar Das" userId="67d7615b565583ae" providerId="Windows Live" clId="Web-{207CDDA0-5925-4B77-85DC-A66D035BE854}" dt="2018-09-06T14:07:29.714" v="117"/>
          <ac:spMkLst>
            <pc:docMk/>
            <pc:sldMk cId="2108861425" sldId="341"/>
            <ac:spMk id="66597" creationId="{66F8BDFA-8CED-4D73-AAE2-646A7F7DA925}"/>
          </ac:spMkLst>
        </pc:spChg>
        <pc:spChg chg="del">
          <ac:chgData name="Sujit Kumar Das" userId="67d7615b565583ae" providerId="Windows Live" clId="Web-{207CDDA0-5925-4B77-85DC-A66D035BE854}" dt="2018-09-06T14:07:29.714" v="116"/>
          <ac:spMkLst>
            <pc:docMk/>
            <pc:sldMk cId="2108861425" sldId="341"/>
            <ac:spMk id="66598" creationId="{28CFDCB0-5BAA-47B5-9642-896C4C461CBA}"/>
          </ac:spMkLst>
        </pc:spChg>
        <pc:spChg chg="del">
          <ac:chgData name="Sujit Kumar Das" userId="67d7615b565583ae" providerId="Windows Live" clId="Web-{207CDDA0-5925-4B77-85DC-A66D035BE854}" dt="2018-09-06T14:07:29.714" v="115"/>
          <ac:spMkLst>
            <pc:docMk/>
            <pc:sldMk cId="2108861425" sldId="341"/>
            <ac:spMk id="66599" creationId="{E83F5734-02D5-4FA0-92A8-558E968E549C}"/>
          </ac:spMkLst>
        </pc:spChg>
        <pc:spChg chg="del">
          <ac:chgData name="Sujit Kumar Das" userId="67d7615b565583ae" providerId="Windows Live" clId="Web-{207CDDA0-5925-4B77-85DC-A66D035BE854}" dt="2018-09-06T14:07:29.714" v="114"/>
          <ac:spMkLst>
            <pc:docMk/>
            <pc:sldMk cId="2108861425" sldId="341"/>
            <ac:spMk id="66600" creationId="{0D2050AD-FA58-43FB-8D56-8244ABBF31DF}"/>
          </ac:spMkLst>
        </pc:spChg>
        <pc:spChg chg="del">
          <ac:chgData name="Sujit Kumar Das" userId="67d7615b565583ae" providerId="Windows Live" clId="Web-{207CDDA0-5925-4B77-85DC-A66D035BE854}" dt="2018-09-06T14:07:29.714" v="113"/>
          <ac:spMkLst>
            <pc:docMk/>
            <pc:sldMk cId="2108861425" sldId="341"/>
            <ac:spMk id="66601" creationId="{54F5C710-B9A3-4D18-B0D0-931581232806}"/>
          </ac:spMkLst>
        </pc:spChg>
        <pc:spChg chg="del">
          <ac:chgData name="Sujit Kumar Das" userId="67d7615b565583ae" providerId="Windows Live" clId="Web-{207CDDA0-5925-4B77-85DC-A66D035BE854}" dt="2018-09-06T14:07:29.714" v="112"/>
          <ac:spMkLst>
            <pc:docMk/>
            <pc:sldMk cId="2108861425" sldId="341"/>
            <ac:spMk id="66602" creationId="{0670CC48-2697-4F3A-BFB8-C14A74A2DFAD}"/>
          </ac:spMkLst>
        </pc:spChg>
        <pc:spChg chg="del">
          <ac:chgData name="Sujit Kumar Das" userId="67d7615b565583ae" providerId="Windows Live" clId="Web-{207CDDA0-5925-4B77-85DC-A66D035BE854}" dt="2018-09-06T14:07:29.714" v="111"/>
          <ac:spMkLst>
            <pc:docMk/>
            <pc:sldMk cId="2108861425" sldId="341"/>
            <ac:spMk id="66603" creationId="{DBBE9C03-AA3C-48BC-9C90-9908C504DDF4}"/>
          </ac:spMkLst>
        </pc:spChg>
        <pc:spChg chg="del">
          <ac:chgData name="Sujit Kumar Das" userId="67d7615b565583ae" providerId="Windows Live" clId="Web-{207CDDA0-5925-4B77-85DC-A66D035BE854}" dt="2018-09-06T14:07:29.714" v="110"/>
          <ac:spMkLst>
            <pc:docMk/>
            <pc:sldMk cId="2108861425" sldId="341"/>
            <ac:spMk id="66604" creationId="{04435EDC-93C9-41AD-ABB2-A0595F9E96CF}"/>
          </ac:spMkLst>
        </pc:spChg>
        <pc:spChg chg="del">
          <ac:chgData name="Sujit Kumar Das" userId="67d7615b565583ae" providerId="Windows Live" clId="Web-{207CDDA0-5925-4B77-85DC-A66D035BE854}" dt="2018-09-06T14:07:29.714" v="109"/>
          <ac:spMkLst>
            <pc:docMk/>
            <pc:sldMk cId="2108861425" sldId="341"/>
            <ac:spMk id="66605" creationId="{17FD603F-65BC-4646-AA43-98F09B010C4C}"/>
          </ac:spMkLst>
        </pc:spChg>
        <pc:spChg chg="del">
          <ac:chgData name="Sujit Kumar Das" userId="67d7615b565583ae" providerId="Windows Live" clId="Web-{207CDDA0-5925-4B77-85DC-A66D035BE854}" dt="2018-09-06T14:07:29.714" v="108"/>
          <ac:spMkLst>
            <pc:docMk/>
            <pc:sldMk cId="2108861425" sldId="341"/>
            <ac:spMk id="66606" creationId="{1B8CE44B-7FB5-4B55-A7C4-3515F3D915A6}"/>
          </ac:spMkLst>
        </pc:spChg>
        <pc:spChg chg="del">
          <ac:chgData name="Sujit Kumar Das" userId="67d7615b565583ae" providerId="Windows Live" clId="Web-{207CDDA0-5925-4B77-85DC-A66D035BE854}" dt="2018-09-06T14:07:29.714" v="107"/>
          <ac:spMkLst>
            <pc:docMk/>
            <pc:sldMk cId="2108861425" sldId="341"/>
            <ac:spMk id="66607" creationId="{3B99CB9D-E025-43EC-AE91-CB8FF2B36A8E}"/>
          </ac:spMkLst>
        </pc:spChg>
        <pc:spChg chg="del">
          <ac:chgData name="Sujit Kumar Das" userId="67d7615b565583ae" providerId="Windows Live" clId="Web-{207CDDA0-5925-4B77-85DC-A66D035BE854}" dt="2018-09-06T14:07:29.714" v="106"/>
          <ac:spMkLst>
            <pc:docMk/>
            <pc:sldMk cId="2108861425" sldId="341"/>
            <ac:spMk id="66608" creationId="{ED293591-36D7-43DE-B82C-6A5E8A7A0B25}"/>
          </ac:spMkLst>
        </pc:spChg>
        <pc:spChg chg="del">
          <ac:chgData name="Sujit Kumar Das" userId="67d7615b565583ae" providerId="Windows Live" clId="Web-{207CDDA0-5925-4B77-85DC-A66D035BE854}" dt="2018-09-06T14:07:29.714" v="105"/>
          <ac:spMkLst>
            <pc:docMk/>
            <pc:sldMk cId="2108861425" sldId="341"/>
            <ac:spMk id="66609" creationId="{36271A22-C890-4796-8D40-092C3CB23430}"/>
          </ac:spMkLst>
        </pc:spChg>
        <pc:spChg chg="del">
          <ac:chgData name="Sujit Kumar Das" userId="67d7615b565583ae" providerId="Windows Live" clId="Web-{207CDDA0-5925-4B77-85DC-A66D035BE854}" dt="2018-09-06T14:07:29.714" v="104"/>
          <ac:spMkLst>
            <pc:docMk/>
            <pc:sldMk cId="2108861425" sldId="341"/>
            <ac:spMk id="66610" creationId="{5B19FB21-AE90-44EB-8161-10352783120E}"/>
          </ac:spMkLst>
        </pc:spChg>
        <pc:spChg chg="del">
          <ac:chgData name="Sujit Kumar Das" userId="67d7615b565583ae" providerId="Windows Live" clId="Web-{207CDDA0-5925-4B77-85DC-A66D035BE854}" dt="2018-09-06T14:07:29.714" v="103"/>
          <ac:spMkLst>
            <pc:docMk/>
            <pc:sldMk cId="2108861425" sldId="341"/>
            <ac:spMk id="66611" creationId="{331FC10E-9838-4010-9F68-D7DA51091C26}"/>
          </ac:spMkLst>
        </pc:spChg>
        <pc:spChg chg="del">
          <ac:chgData name="Sujit Kumar Das" userId="67d7615b565583ae" providerId="Windows Live" clId="Web-{207CDDA0-5925-4B77-85DC-A66D035BE854}" dt="2018-09-06T14:07:29.714" v="102"/>
          <ac:spMkLst>
            <pc:docMk/>
            <pc:sldMk cId="2108861425" sldId="341"/>
            <ac:spMk id="66612" creationId="{535D0F96-6EFA-400A-ABE8-D2745AB4D9D5}"/>
          </ac:spMkLst>
        </pc:spChg>
        <pc:spChg chg="del">
          <ac:chgData name="Sujit Kumar Das" userId="67d7615b565583ae" providerId="Windows Live" clId="Web-{207CDDA0-5925-4B77-85DC-A66D035BE854}" dt="2018-09-06T14:07:29.714" v="101"/>
          <ac:spMkLst>
            <pc:docMk/>
            <pc:sldMk cId="2108861425" sldId="341"/>
            <ac:spMk id="66613" creationId="{664C166C-4159-4D01-97ED-CFB66A754E7F}"/>
          </ac:spMkLst>
        </pc:spChg>
        <pc:spChg chg="del">
          <ac:chgData name="Sujit Kumar Das" userId="67d7615b565583ae" providerId="Windows Live" clId="Web-{207CDDA0-5925-4B77-85DC-A66D035BE854}" dt="2018-09-06T14:07:29.698" v="100"/>
          <ac:spMkLst>
            <pc:docMk/>
            <pc:sldMk cId="2108861425" sldId="341"/>
            <ac:spMk id="66614" creationId="{ED8E77F8-2D09-4B14-AD7D-EAB0E129BDDF}"/>
          </ac:spMkLst>
        </pc:spChg>
        <pc:spChg chg="del">
          <ac:chgData name="Sujit Kumar Das" userId="67d7615b565583ae" providerId="Windows Live" clId="Web-{207CDDA0-5925-4B77-85DC-A66D035BE854}" dt="2018-09-06T14:07:29.698" v="99"/>
          <ac:spMkLst>
            <pc:docMk/>
            <pc:sldMk cId="2108861425" sldId="341"/>
            <ac:spMk id="66615" creationId="{D6D89D43-53AB-438E-852D-E3B0385C48ED}"/>
          </ac:spMkLst>
        </pc:spChg>
        <pc:spChg chg="del">
          <ac:chgData name="Sujit Kumar Das" userId="67d7615b565583ae" providerId="Windows Live" clId="Web-{207CDDA0-5925-4B77-85DC-A66D035BE854}" dt="2018-09-06T14:07:29.698" v="98"/>
          <ac:spMkLst>
            <pc:docMk/>
            <pc:sldMk cId="2108861425" sldId="341"/>
            <ac:spMk id="66616" creationId="{390C0915-FE37-4368-B6DF-CA39DC623FF4}"/>
          </ac:spMkLst>
        </pc:spChg>
        <pc:spChg chg="del">
          <ac:chgData name="Sujit Kumar Das" userId="67d7615b565583ae" providerId="Windows Live" clId="Web-{207CDDA0-5925-4B77-85DC-A66D035BE854}" dt="2018-09-06T14:07:29.698" v="97"/>
          <ac:spMkLst>
            <pc:docMk/>
            <pc:sldMk cId="2108861425" sldId="341"/>
            <ac:spMk id="66617" creationId="{D178EDAB-806E-45FB-BC04-52FA4AB48B4A}"/>
          </ac:spMkLst>
        </pc:spChg>
        <pc:spChg chg="del">
          <ac:chgData name="Sujit Kumar Das" userId="67d7615b565583ae" providerId="Windows Live" clId="Web-{207CDDA0-5925-4B77-85DC-A66D035BE854}" dt="2018-09-06T14:07:29.698" v="96"/>
          <ac:spMkLst>
            <pc:docMk/>
            <pc:sldMk cId="2108861425" sldId="341"/>
            <ac:spMk id="66618" creationId="{41BB0D20-2506-4478-B616-7CE713C2D7C4}"/>
          </ac:spMkLst>
        </pc:spChg>
        <pc:spChg chg="del">
          <ac:chgData name="Sujit Kumar Das" userId="67d7615b565583ae" providerId="Windows Live" clId="Web-{207CDDA0-5925-4B77-85DC-A66D035BE854}" dt="2018-09-06T14:07:29.698" v="95"/>
          <ac:spMkLst>
            <pc:docMk/>
            <pc:sldMk cId="2108861425" sldId="341"/>
            <ac:spMk id="66619" creationId="{9B482449-69F9-4DFA-819A-8B6A4D3B7E17}"/>
          </ac:spMkLst>
        </pc:spChg>
        <pc:spChg chg="del">
          <ac:chgData name="Sujit Kumar Das" userId="67d7615b565583ae" providerId="Windows Live" clId="Web-{207CDDA0-5925-4B77-85DC-A66D035BE854}" dt="2018-09-06T14:07:29.698" v="94"/>
          <ac:spMkLst>
            <pc:docMk/>
            <pc:sldMk cId="2108861425" sldId="341"/>
            <ac:spMk id="66620" creationId="{58E029CF-6A00-4D4A-ABDC-D102096B6AE3}"/>
          </ac:spMkLst>
        </pc:spChg>
        <pc:spChg chg="del">
          <ac:chgData name="Sujit Kumar Das" userId="67d7615b565583ae" providerId="Windows Live" clId="Web-{207CDDA0-5925-4B77-85DC-A66D035BE854}" dt="2018-09-06T14:07:29.698" v="93"/>
          <ac:spMkLst>
            <pc:docMk/>
            <pc:sldMk cId="2108861425" sldId="341"/>
            <ac:spMk id="66621" creationId="{29F90F1E-B1C3-42E0-A649-92F924FBB6FD}"/>
          </ac:spMkLst>
        </pc:spChg>
        <pc:spChg chg="del">
          <ac:chgData name="Sujit Kumar Das" userId="67d7615b565583ae" providerId="Windows Live" clId="Web-{207CDDA0-5925-4B77-85DC-A66D035BE854}" dt="2018-09-06T14:07:29.698" v="92"/>
          <ac:spMkLst>
            <pc:docMk/>
            <pc:sldMk cId="2108861425" sldId="341"/>
            <ac:spMk id="66622" creationId="{81620CC0-020D-4767-BF72-4B9A2EDBF450}"/>
          </ac:spMkLst>
        </pc:spChg>
        <pc:graphicFrameChg chg="add mod modGraphic">
          <ac:chgData name="Sujit Kumar Das" userId="67d7615b565583ae" providerId="Windows Live" clId="Web-{207CDDA0-5925-4B77-85DC-A66D035BE854}" dt="2018-09-06T14:13:23.352" v="170"/>
          <ac:graphicFrameMkLst>
            <pc:docMk/>
            <pc:sldMk cId="2108861425" sldId="341"/>
            <ac:graphicFrameMk id="2" creationId="{D487E114-076C-4ECF-B607-49ABD54E4F21}"/>
          </ac:graphicFrameMkLst>
        </pc:graphicFrameChg>
        <pc:graphicFrameChg chg="add mod modGraphic">
          <ac:chgData name="Sujit Kumar Das" userId="67d7615b565583ae" providerId="Windows Live" clId="Web-{207CDDA0-5925-4B77-85DC-A66D035BE854}" dt="2018-09-06T14:13:14.509" v="169" actId="1076"/>
          <ac:graphicFrameMkLst>
            <pc:docMk/>
            <pc:sldMk cId="2108861425" sldId="341"/>
            <ac:graphicFrameMk id="4" creationId="{885FCA2B-D72B-483B-91A7-061B7B6E5504}"/>
          </ac:graphicFrameMkLst>
        </pc:graphicFrameChg>
        <pc:graphicFrameChg chg="add mod">
          <ac:chgData name="Sujit Kumar Das" userId="67d7615b565583ae" providerId="Windows Live" clId="Web-{207CDDA0-5925-4B77-85DC-A66D035BE854}" dt="2018-09-06T14:10:12.947" v="157" actId="1076"/>
          <ac:graphicFrameMkLst>
            <pc:docMk/>
            <pc:sldMk cId="2108861425" sldId="341"/>
            <ac:graphicFrameMk id="65" creationId="{5EA5770F-2FA9-4404-B542-44A028B1B350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055D2C-695A-42C1-BCD1-7EE5CCF58AAF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834BD-91B1-44CE-827F-910901965E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111397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8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8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11AA77E8-234A-4BA1-994A-807A558BFB17}" type="slidenum"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87653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928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42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42684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59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707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127446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xmlns="" val="4159500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8858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3645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70402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39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7416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40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469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algn="r"/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IN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11AA77E8-234A-4BA1-994A-807A558BFB17}" type="slidenum">
              <a:rPr lang="en-IN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41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303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C29D-5728-49ED-BF99-20891D9FFE0D}" type="datetime1">
              <a:rPr lang="en-US" smtClean="0"/>
              <a:pPr/>
              <a:t>8/4/2022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(#/62)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8E9A4B6B-6D1F-49BF-A1FD-53D9856158D2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62222B5-58B8-43E5-9193-B4C202B4C52A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CEFB6D4-6A75-4472-9E70-4C85E97981A6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5191EAA-0334-4336-866F-CDB654ACB4A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28876453-EBA5-4145-90D0-F04C7BE959FC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A3F5F76-1826-4955-9773-AB3B238EAE1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7DF96-66AA-43E2-B209-7614015B3768}" type="datetime1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0" lang="en-US"/>
              <a:t>(#/62)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23531BD-9ED6-4F97-B9D2-6EC1ED618A03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61F7A48-0147-440E-953B-B1E4B07DDCD6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D7A7E6B-1778-45C4-9DC4-949476A26A3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CD55F81B-6DCB-4EA1-9C8F-E720AE919004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IN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(#/62)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‹#›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8.bin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9.bin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7.png"/><Relationship Id="rId4" Type="http://schemas.openxmlformats.org/officeDocument/2006/relationships/oleObject" Target="../embeddings/oleObject12.bin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4.bin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0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png"/><Relationship Id="rId5" Type="http://schemas.openxmlformats.org/officeDocument/2006/relationships/image" Target="../media/image10.wmf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533520" y="739800"/>
            <a:ext cx="8077080" cy="1469520"/>
          </a:xfrm>
          <a:prstGeom prst="rect">
            <a:avLst/>
          </a:prstGeom>
          <a:noFill/>
          <a:ln>
            <a:noFill/>
          </a:ln>
        </p:spPr>
        <p:txBody>
          <a:bodyPr lIns="0" tIns="0" rIns="18360" bIns="0" anchor="b"/>
          <a:lstStyle/>
          <a:p>
            <a:pPr>
              <a:lnSpc>
                <a:spcPct val="100000"/>
              </a:lnSpc>
            </a:pPr>
            <a:r>
              <a:rPr lang="en-US" sz="5600" b="1" strike="noStrike" spc="-1" dirty="0">
                <a:solidFill>
                  <a:srgbClr val="50E0EA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Digital Image Fundamental</a:t>
            </a:r>
            <a:endParaRPr lang="en-US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AED99-7FB4-404E-8A97-64753DCE42EC}" type="slidenum">
              <a:rPr kumimoji="0" lang="en-US" smtClean="0"/>
              <a:pPr/>
              <a:t>1</a:t>
            </a:fld>
            <a:endParaRPr kumimoji="0"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71538" y="4286256"/>
            <a:ext cx="7391400" cy="1752600"/>
          </a:xfrm>
        </p:spPr>
        <p:txBody>
          <a:bodyPr>
            <a:normAutofit fontScale="92500" lnSpcReduction="20000"/>
          </a:bodyPr>
          <a:lstStyle/>
          <a:p>
            <a:pPr algn="ctr" eaLnBrk="1" hangingPunct="1">
              <a:defRPr/>
            </a:pPr>
            <a:endParaRPr lang="en-US" sz="2800" dirty="0" smtClean="0"/>
          </a:p>
          <a:p>
            <a:pPr algn="ctr" eaLnBrk="1" hangingPunct="1">
              <a:defRPr/>
            </a:pPr>
            <a:r>
              <a:rPr lang="en-US" sz="2800" dirty="0" smtClean="0"/>
              <a:t>Dr. </a:t>
            </a:r>
            <a:r>
              <a:rPr lang="en-US" sz="2800" dirty="0" err="1" smtClean="0"/>
              <a:t>S.Kandar</a:t>
            </a:r>
            <a:endParaRPr lang="en-US" sz="2800" dirty="0" smtClean="0"/>
          </a:p>
          <a:p>
            <a:pPr algn="ctr" eaLnBrk="1" hangingPunct="1">
              <a:defRPr/>
            </a:pPr>
            <a:r>
              <a:rPr lang="en-US" sz="2200" dirty="0" smtClean="0"/>
              <a:t>Assistant </a:t>
            </a:r>
            <a:r>
              <a:rPr lang="en-US" sz="2200" dirty="0"/>
              <a:t>Professor</a:t>
            </a:r>
          </a:p>
          <a:p>
            <a:pPr algn="ctr" eaLnBrk="1" hangingPunct="1">
              <a:defRPr/>
            </a:pPr>
            <a:r>
              <a:rPr lang="en-US" sz="2200" dirty="0"/>
              <a:t>Department of Information </a:t>
            </a:r>
            <a:r>
              <a:rPr lang="en-US" sz="2200" dirty="0" smtClean="0"/>
              <a:t>Technology</a:t>
            </a:r>
          </a:p>
          <a:p>
            <a:pPr algn="ctr" eaLnBrk="1" hangingPunct="1">
              <a:defRPr/>
            </a:pPr>
            <a:r>
              <a:rPr lang="en-IN" sz="2200" dirty="0" smtClean="0"/>
              <a:t>IIEST, </a:t>
            </a:r>
            <a:r>
              <a:rPr lang="en-IN" sz="2200" dirty="0" err="1" smtClean="0"/>
              <a:t>Shibpur</a:t>
            </a:r>
            <a:endParaRPr lang="en-US" sz="22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E01ED-54D7-4E60-89AA-62849767261F}" type="datetime1">
              <a:rPr lang="en-US" smtClean="0"/>
              <a:pPr/>
              <a:t>8/4/2022</a:t>
            </a:fld>
            <a:endParaRPr lang="en-US"/>
          </a:p>
        </p:txBody>
      </p:sp>
      <p:pic>
        <p:nvPicPr>
          <p:cNvPr id="14342" name="Picture 6" descr="IIEST Shibpur - Indian Institute of Engineering Science and Technology  Shibp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43372" y="2857496"/>
            <a:ext cx="928694" cy="9286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250825" y="-100013"/>
            <a:ext cx="6013450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Digital Images</a:t>
            </a: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468313" y="765175"/>
            <a:ext cx="8567737" cy="4462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1" hangingPunct="1"/>
            <a:r>
              <a:rPr lang="en-US" sz="2400" dirty="0">
                <a:sym typeface="Wingdings" pitchFamily="2" charset="2"/>
              </a:rPr>
              <a:t>Digital image: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An image may be considered as a two dimensional function </a:t>
            </a:r>
            <a:r>
              <a:rPr lang="en-US" sz="2400" dirty="0">
                <a:sym typeface="Wingdings" pitchFamily="2" charset="2"/>
              </a:rPr>
              <a:t>f(</a:t>
            </a:r>
            <a:r>
              <a:rPr lang="en-US" sz="2400" dirty="0" err="1">
                <a:sym typeface="Wingdings" pitchFamily="2" charset="2"/>
              </a:rPr>
              <a:t>x,y</a:t>
            </a:r>
            <a:r>
              <a:rPr lang="en-US" sz="2400" dirty="0">
                <a:sym typeface="Wingdings" pitchFamily="2" charset="2"/>
              </a:rPr>
              <a:t>)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, where x and y are spatial coordinates and the amplitude of </a:t>
            </a:r>
            <a:r>
              <a:rPr lang="en-US" sz="2400" dirty="0">
                <a:sym typeface="Wingdings" pitchFamily="2" charset="2"/>
              </a:rPr>
              <a:t>f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at any pair of coordinates </a:t>
            </a:r>
            <a:r>
              <a:rPr lang="en-US" sz="2400" dirty="0">
                <a:sym typeface="Wingdings" pitchFamily="2" charset="2"/>
              </a:rPr>
              <a:t>(x, y) </a:t>
            </a:r>
            <a:r>
              <a:rPr lang="en-US" sz="2400" dirty="0">
                <a:solidFill>
                  <a:schemeClr val="accent2"/>
                </a:solidFill>
                <a:sym typeface="Wingdings" pitchFamily="2" charset="2"/>
              </a:rPr>
              <a:t>is called the intensity or gray level of the image at that point.</a:t>
            </a:r>
          </a:p>
          <a:p>
            <a:pPr algn="just" eaLnBrk="1" hangingPunct="1"/>
            <a:endParaRPr lang="en-US" sz="2400" dirty="0">
              <a:solidFill>
                <a:schemeClr val="accent2"/>
              </a:solidFill>
              <a:sym typeface="Wingdings" pitchFamily="2" charset="2"/>
            </a:endParaRPr>
          </a:p>
          <a:p>
            <a:pPr algn="just" eaLnBrk="1" hangingPunct="1"/>
            <a:r>
              <a:rPr lang="en-US" sz="2400" dirty="0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 </a:t>
            </a:r>
            <a:r>
              <a:rPr lang="en-US" sz="2400" dirty="0"/>
              <a:t>When x, y and f are finite and discrete quantities, we call the image as digital image</a:t>
            </a:r>
            <a:r>
              <a:rPr lang="en-US" sz="2400" dirty="0">
                <a:sym typeface="Wingdings" pitchFamily="2" charset="2"/>
              </a:rPr>
              <a:t>.</a:t>
            </a:r>
          </a:p>
          <a:p>
            <a:pPr algn="just" eaLnBrk="1" hangingPunct="1"/>
            <a:r>
              <a:rPr lang="en-US" sz="2400" dirty="0">
                <a:sym typeface="Wingdings" pitchFamily="2" charset="2"/>
              </a:rPr>
              <a:t>Objective of DIP stems from two principal applications</a:t>
            </a:r>
          </a:p>
          <a:p>
            <a:pPr algn="just" eaLnBrk="1" hangingPunct="1"/>
            <a:r>
              <a:rPr lang="en-US" sz="2000" dirty="0">
                <a:sym typeface="Wingdings" pitchFamily="2" charset="2"/>
              </a:rPr>
              <a:t>(</a:t>
            </a:r>
            <a:r>
              <a:rPr lang="en-US" sz="2000" dirty="0" err="1">
                <a:sym typeface="Wingdings" pitchFamily="2" charset="2"/>
              </a:rPr>
              <a:t>i</a:t>
            </a:r>
            <a:r>
              <a:rPr lang="en-US" sz="2000" dirty="0">
                <a:sym typeface="Wingdings" pitchFamily="2" charset="2"/>
              </a:rPr>
              <a:t>)  improvement of pictorial information for human perception</a:t>
            </a:r>
          </a:p>
          <a:p>
            <a:pPr algn="just" eaLnBrk="1" hangingPunct="1"/>
            <a:r>
              <a:rPr lang="en-US" sz="2000" dirty="0">
                <a:sym typeface="Wingdings" pitchFamily="2" charset="2"/>
              </a:rPr>
              <a:t>(ii) processing of image data for storage, transmission and representation for autonomous machine perception</a:t>
            </a:r>
            <a:endParaRPr lang="en-US" sz="2000" dirty="0"/>
          </a:p>
          <a:p>
            <a:pPr eaLnBrk="1" hangingPunct="1"/>
            <a:endParaRPr lang="en-US" sz="2800" b="1" i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ext Box 2"/>
          <p:cNvSpPr txBox="1">
            <a:spLocks noChangeArrowheads="1"/>
          </p:cNvSpPr>
          <p:nvPr/>
        </p:nvSpPr>
        <p:spPr bwMode="auto">
          <a:xfrm>
            <a:off x="250825" y="-100013"/>
            <a:ext cx="6013450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Steps in DIP</a:t>
            </a: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468313" y="765175"/>
            <a:ext cx="8567737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71500" indent="-571500" eaLnBrk="1" hangingPunct="1">
              <a:buFontTx/>
              <a:buAutoNum type="romanLcParenBoth"/>
              <a:defRPr/>
            </a:pPr>
            <a:r>
              <a:rPr lang="en-US" sz="2800" dirty="0" err="1">
                <a:sym typeface="Wingdings" pitchFamily="2" charset="2"/>
              </a:rPr>
              <a:t>Discretize</a:t>
            </a:r>
            <a:r>
              <a:rPr lang="en-US" sz="2800" dirty="0">
                <a:sym typeface="Wingdings" pitchFamily="2" charset="2"/>
              </a:rPr>
              <a:t> and representation                   low-level</a:t>
            </a:r>
          </a:p>
          <a:p>
            <a:pPr marL="571500" indent="-571500" eaLnBrk="1" hangingPunct="1">
              <a:buFontTx/>
              <a:buAutoNum type="romanLcParenBoth"/>
              <a:defRPr/>
            </a:pPr>
            <a:r>
              <a:rPr lang="en-US" sz="2800" dirty="0">
                <a:solidFill>
                  <a:schemeClr val="accent2"/>
                </a:solidFill>
                <a:sym typeface="Wingdings" pitchFamily="2" charset="2"/>
              </a:rPr>
              <a:t>Processing                                                 Mid-level                 </a:t>
            </a:r>
          </a:p>
          <a:p>
            <a:pPr marL="571500" indent="-571500" eaLnBrk="1" hangingPunct="1">
              <a:buFontTx/>
              <a:buAutoNum type="romanLcParenBoth"/>
              <a:defRPr/>
            </a:pPr>
            <a:r>
              <a:rPr lang="en-US" sz="2800" dirty="0">
                <a:solidFill>
                  <a:schemeClr val="accent2"/>
                </a:solidFill>
                <a:sym typeface="Wingdings" pitchFamily="2" charset="2"/>
              </a:rPr>
              <a:t>Analysis                                                     High-level</a:t>
            </a:r>
          </a:p>
          <a:p>
            <a:pPr eaLnBrk="1" hangingPunct="1">
              <a:defRPr/>
            </a:pPr>
            <a:endParaRPr lang="en-US" dirty="0">
              <a:solidFill>
                <a:schemeClr val="accent2"/>
              </a:solidFill>
              <a:sym typeface="Wingdings" pitchFamily="2" charset="2"/>
            </a:endParaRPr>
          </a:p>
          <a:p>
            <a:pPr eaLnBrk="1" hangingPunct="1">
              <a:defRPr/>
            </a:pPr>
            <a:r>
              <a:rPr lang="en-US" dirty="0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</a:t>
            </a:r>
            <a:endParaRPr lang="en-US" sz="2800" b="1" i="1" dirty="0">
              <a:solidFill>
                <a:schemeClr val="accent2"/>
              </a:solidFill>
            </a:endParaRPr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2214563"/>
            <a:ext cx="8072437" cy="42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1026"/>
          <p:cNvPicPr>
            <a:picLocks noChangeAspect="1" noChangeArrowheads="1"/>
          </p:cNvPicPr>
          <p:nvPr/>
        </p:nvPicPr>
        <p:blipFill>
          <a:blip r:embed="rId2"/>
          <a:srcRect r="32353"/>
          <a:stretch>
            <a:fillRect/>
          </a:stretch>
        </p:blipFill>
        <p:spPr bwMode="auto">
          <a:xfrm>
            <a:off x="755650" y="692150"/>
            <a:ext cx="7993063" cy="576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Text Box 1027"/>
          <p:cNvSpPr txBox="1">
            <a:spLocks noChangeArrowheads="1"/>
          </p:cNvSpPr>
          <p:nvPr/>
        </p:nvSpPr>
        <p:spPr bwMode="auto">
          <a:xfrm>
            <a:off x="504825" y="-100013"/>
            <a:ext cx="5507038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Coordinate Convention</a:t>
            </a:r>
          </a:p>
        </p:txBody>
      </p:sp>
      <p:sp>
        <p:nvSpPr>
          <p:cNvPr id="88068" name="Text Box 1031"/>
          <p:cNvSpPr txBox="1">
            <a:spLocks noChangeArrowheads="1"/>
          </p:cNvSpPr>
          <p:nvPr/>
        </p:nvSpPr>
        <p:spPr bwMode="auto">
          <a:xfrm>
            <a:off x="6418263" y="6461125"/>
            <a:ext cx="2725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00"/>
              <a:t>(Images from Rafael C. Gonzalez and Richard E. </a:t>
            </a:r>
          </a:p>
          <a:p>
            <a:pPr eaLnBrk="1" hangingPunct="1"/>
            <a:r>
              <a:rPr lang="en-US" sz="1000"/>
              <a:t>Wood, Digital Image Processing, 2</a:t>
            </a:r>
            <a:r>
              <a:rPr lang="en-US" sz="1000" baseline="30000"/>
              <a:t>nd</a:t>
            </a:r>
            <a:r>
              <a:rPr lang="en-US" sz="1000"/>
              <a:t> Edition.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461963" y="1536700"/>
          <a:ext cx="5645150" cy="1606550"/>
        </p:xfrm>
        <a:graphic>
          <a:graphicData uri="http://schemas.openxmlformats.org/presentationml/2006/ole">
            <p:oleObj spid="_x0000_s79874" name="Equation" r:id="rId3" imgW="3213100" imgH="914400" progId="Equation.3">
              <p:embed/>
            </p:oleObj>
          </a:graphicData>
        </a:graphic>
      </p:graphicFrame>
      <p:graphicFrame>
        <p:nvGraphicFramePr>
          <p:cNvPr id="1027" name="Object 4"/>
          <p:cNvGraphicFramePr>
            <a:graphicFrameLocks noChangeAspect="1"/>
          </p:cNvGraphicFramePr>
          <p:nvPr/>
        </p:nvGraphicFramePr>
        <p:xfrm>
          <a:off x="1287463" y="3827463"/>
          <a:ext cx="3811587" cy="1970087"/>
        </p:xfrm>
        <a:graphic>
          <a:graphicData uri="http://schemas.openxmlformats.org/presentationml/2006/ole">
            <p:oleObj spid="_x0000_s79875" name="Equation" r:id="rId4" imgW="1981200" imgH="939800" progId="Equation.3">
              <p:embed/>
            </p:oleObj>
          </a:graphicData>
        </a:graphic>
      </p:graphicFrame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6118225" y="1993900"/>
            <a:ext cx="2052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ko-KR" altLang="en-US">
                <a:ea typeface="GungsuhChe" pitchFamily="49" charset="-127"/>
              </a:rPr>
              <a:t>;  </a:t>
            </a:r>
            <a:r>
              <a:rPr kumimoji="1" lang="en-US" altLang="ko-KR" i="1">
                <a:ea typeface="GungsuhChe" pitchFamily="49" charset="-127"/>
              </a:rPr>
              <a:t>M</a:t>
            </a:r>
            <a:r>
              <a:rPr kumimoji="1" lang="en-US" altLang="ko-KR">
                <a:ea typeface="GungsuhChe" pitchFamily="49" charset="-127"/>
              </a:rPr>
              <a:t>×</a:t>
            </a:r>
            <a:r>
              <a:rPr kumimoji="1" lang="en-US" altLang="ko-KR" i="1">
                <a:ea typeface="GungsuhChe" pitchFamily="49" charset="-127"/>
              </a:rPr>
              <a:t>N</a:t>
            </a:r>
            <a:r>
              <a:rPr kumimoji="1" lang="en-US" altLang="ko-KR">
                <a:ea typeface="GungsuhChe" pitchFamily="49" charset="-127"/>
              </a:rPr>
              <a:t> matrix</a:t>
            </a:r>
          </a:p>
        </p:txBody>
      </p:sp>
      <p:sp>
        <p:nvSpPr>
          <p:cNvPr id="1029" name="Text Box 6"/>
          <p:cNvSpPr txBox="1">
            <a:spLocks noChangeArrowheads="1"/>
          </p:cNvSpPr>
          <p:nvPr/>
        </p:nvSpPr>
        <p:spPr bwMode="auto">
          <a:xfrm>
            <a:off x="5464175" y="4330700"/>
            <a:ext cx="21558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kumimoji="1" lang="ko-KR" altLang="en-US">
                <a:ea typeface="GungsuhChe" pitchFamily="49" charset="-127"/>
              </a:rPr>
              <a:t>;</a:t>
            </a:r>
            <a:r>
              <a:rPr kumimoji="1" lang="ko-KR" altLang="en-US" i="1">
                <a:ea typeface="GungsuhChe" pitchFamily="49" charset="-127"/>
              </a:rPr>
              <a:t> </a:t>
            </a:r>
            <a:r>
              <a:rPr kumimoji="1" lang="en-US" altLang="ko-KR" i="1">
                <a:ea typeface="GungsuhChe" pitchFamily="49" charset="-127"/>
              </a:rPr>
              <a:t>a</a:t>
            </a:r>
            <a:r>
              <a:rPr kumimoji="1" lang="en-US" altLang="ko-KR" i="1" baseline="-25000">
                <a:ea typeface="GungsuhChe" pitchFamily="49" charset="-127"/>
              </a:rPr>
              <a:t>ij</a:t>
            </a:r>
            <a:r>
              <a:rPr kumimoji="1" lang="en-US" altLang="ko-KR">
                <a:ea typeface="GungsuhChe" pitchFamily="49" charset="-127"/>
              </a:rPr>
              <a:t>= </a:t>
            </a:r>
            <a:r>
              <a:rPr kumimoji="1" lang="en-US" altLang="ko-KR" i="1">
                <a:ea typeface="GungsuhChe" pitchFamily="49" charset="-127"/>
              </a:rPr>
              <a:t>f </a:t>
            </a:r>
            <a:r>
              <a:rPr kumimoji="1" lang="en-US" altLang="ko-KR">
                <a:ea typeface="GungsuhChe" pitchFamily="49" charset="-127"/>
              </a:rPr>
              <a:t>(</a:t>
            </a:r>
            <a:r>
              <a:rPr kumimoji="1" lang="en-US" altLang="ko-KR" i="1">
                <a:ea typeface="GungsuhChe" pitchFamily="49" charset="-127"/>
              </a:rPr>
              <a:t>x</a:t>
            </a:r>
            <a:r>
              <a:rPr kumimoji="1" lang="en-US" altLang="ko-KR">
                <a:ea typeface="GungsuhChe" pitchFamily="49" charset="-127"/>
              </a:rPr>
              <a:t>=</a:t>
            </a:r>
            <a:r>
              <a:rPr kumimoji="1" lang="en-US" altLang="ko-KR" i="1">
                <a:ea typeface="GungsuhChe" pitchFamily="49" charset="-127"/>
              </a:rPr>
              <a:t>i</a:t>
            </a:r>
            <a:r>
              <a:rPr kumimoji="1" lang="en-US" altLang="ko-KR">
                <a:ea typeface="GungsuhChe" pitchFamily="49" charset="-127"/>
              </a:rPr>
              <a:t>, </a:t>
            </a:r>
            <a:r>
              <a:rPr kumimoji="1" lang="en-US" altLang="ko-KR" i="1">
                <a:ea typeface="GungsuhChe" pitchFamily="49" charset="-127"/>
              </a:rPr>
              <a:t>y</a:t>
            </a:r>
            <a:r>
              <a:rPr kumimoji="1" lang="en-US" altLang="ko-KR">
                <a:ea typeface="GungsuhChe" pitchFamily="49" charset="-127"/>
              </a:rPr>
              <a:t>=</a:t>
            </a:r>
            <a:r>
              <a:rPr kumimoji="1" lang="en-US" altLang="ko-KR" i="1">
                <a:ea typeface="GungsuhChe" pitchFamily="49" charset="-127"/>
              </a:rPr>
              <a:t>j</a:t>
            </a:r>
            <a:r>
              <a:rPr kumimoji="1" lang="en-US" altLang="ko-KR">
                <a:ea typeface="GungsuhChe" pitchFamily="49" charset="-127"/>
              </a:rPr>
              <a:t>)</a:t>
            </a:r>
          </a:p>
        </p:txBody>
      </p:sp>
      <p:sp>
        <p:nvSpPr>
          <p:cNvPr id="1030" name="Text Box 1027"/>
          <p:cNvSpPr txBox="1">
            <a:spLocks noChangeArrowheads="1"/>
          </p:cNvSpPr>
          <p:nvPr/>
        </p:nvSpPr>
        <p:spPr bwMode="auto">
          <a:xfrm>
            <a:off x="287338" y="-100013"/>
            <a:ext cx="6516687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Image as Matrices</a:t>
            </a:r>
          </a:p>
        </p:txBody>
      </p:sp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3565525" y="3198813"/>
            <a:ext cx="2595563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1" lang="en-US" altLang="ko-KR" i="1">
                <a:ea typeface="GungsuhChe" pitchFamily="49" charset="-127"/>
              </a:rPr>
              <a:t>f </a:t>
            </a:r>
            <a:r>
              <a:rPr kumimoji="1" lang="en-US" altLang="ko-KR">
                <a:ea typeface="GungsuhChe" pitchFamily="49" charset="-127"/>
              </a:rPr>
              <a:t>(</a:t>
            </a:r>
            <a:r>
              <a:rPr kumimoji="1" lang="en-US" altLang="ko-KR" i="1">
                <a:ea typeface="GungsuhChe" pitchFamily="49" charset="-127"/>
              </a:rPr>
              <a:t>x</a:t>
            </a:r>
            <a:r>
              <a:rPr kumimoji="1" lang="en-US" altLang="ko-KR">
                <a:ea typeface="GungsuhChe" pitchFamily="49" charset="-127"/>
              </a:rPr>
              <a:t>, </a:t>
            </a:r>
            <a:r>
              <a:rPr kumimoji="1" lang="en-US" altLang="ko-KR" i="1">
                <a:ea typeface="GungsuhChe" pitchFamily="49" charset="-127"/>
              </a:rPr>
              <a:t>y</a:t>
            </a:r>
            <a:r>
              <a:rPr kumimoji="1" lang="en-US" altLang="ko-KR">
                <a:ea typeface="GungsuhChe" pitchFamily="49" charset="-127"/>
              </a:rPr>
              <a:t>)=i(x,y).r(x,y)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 Box 2"/>
          <p:cNvSpPr txBox="1">
            <a:spLocks noChangeArrowheads="1"/>
          </p:cNvSpPr>
          <p:nvPr/>
        </p:nvSpPr>
        <p:spPr bwMode="auto">
          <a:xfrm>
            <a:off x="0" y="-100013"/>
            <a:ext cx="827246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Digital Image Types : Intensity Image</a:t>
            </a:r>
          </a:p>
        </p:txBody>
      </p:sp>
      <p:pic>
        <p:nvPicPr>
          <p:cNvPr id="117763" name="Picture 3" descr="bacteri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371600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3" name="Text Box 4"/>
          <p:cNvSpPr txBox="1">
            <a:spLocks noChangeArrowheads="1"/>
          </p:cNvSpPr>
          <p:nvPr/>
        </p:nvSpPr>
        <p:spPr bwMode="auto">
          <a:xfrm>
            <a:off x="3132138" y="736600"/>
            <a:ext cx="5903912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/>
            <a:r>
              <a:rPr lang="en-US" sz="2800" b="1">
                <a:solidFill>
                  <a:schemeClr val="accent2"/>
                </a:solidFill>
              </a:rPr>
              <a:t>     Intensity image or monochrome image</a:t>
            </a:r>
            <a:endParaRPr lang="en-US" sz="2800"/>
          </a:p>
          <a:p>
            <a:pPr marL="457200" indent="-457200" eaLnBrk="1" hangingPunct="1"/>
            <a:r>
              <a:rPr lang="en-US" sz="2800"/>
              <a:t> 	each pixel corresponds to light intensity normally represented in gray scale (gray level).</a:t>
            </a:r>
          </a:p>
        </p:txBody>
      </p:sp>
      <p:pic>
        <p:nvPicPr>
          <p:cNvPr id="117765" name="Picture 5" descr="bacteria"/>
          <p:cNvPicPr>
            <a:picLocks noChangeAspect="1" noChangeArrowheads="1"/>
          </p:cNvPicPr>
          <p:nvPr/>
        </p:nvPicPr>
        <p:blipFill>
          <a:blip r:embed="rId4"/>
          <a:srcRect l="58064" t="45161" r="29033" b="35484"/>
          <a:stretch>
            <a:fillRect/>
          </a:stretch>
        </p:blipFill>
        <p:spPr bwMode="auto">
          <a:xfrm>
            <a:off x="2971800" y="3733800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66" name="Rectangle 6"/>
          <p:cNvSpPr>
            <a:spLocks noChangeArrowheads="1"/>
          </p:cNvSpPr>
          <p:nvPr/>
        </p:nvSpPr>
        <p:spPr bwMode="auto">
          <a:xfrm>
            <a:off x="1981200" y="2514600"/>
            <a:ext cx="304800" cy="3048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981200" y="2514600"/>
            <a:ext cx="2590800" cy="2743200"/>
            <a:chOff x="1248" y="1584"/>
            <a:chExt cx="1632" cy="1728"/>
          </a:xfrm>
        </p:grpSpPr>
        <p:sp>
          <p:nvSpPr>
            <p:cNvPr id="2064" name="Line 8"/>
            <p:cNvSpPr>
              <a:spLocks noChangeShapeType="1"/>
            </p:cNvSpPr>
            <p:nvPr/>
          </p:nvSpPr>
          <p:spPr bwMode="auto">
            <a:xfrm>
              <a:off x="1248" y="1776"/>
              <a:ext cx="624" cy="15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5" name="Line 9"/>
            <p:cNvSpPr>
              <a:spLocks noChangeShapeType="1"/>
            </p:cNvSpPr>
            <p:nvPr/>
          </p:nvSpPr>
          <p:spPr bwMode="auto">
            <a:xfrm>
              <a:off x="1440" y="1584"/>
              <a:ext cx="144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7770" name="Rectangle 10"/>
          <p:cNvSpPr>
            <a:spLocks noChangeArrowheads="1"/>
          </p:cNvSpPr>
          <p:nvPr/>
        </p:nvSpPr>
        <p:spPr bwMode="auto">
          <a:xfrm>
            <a:off x="3657600" y="4419600"/>
            <a:ext cx="228600" cy="2286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3657600" y="4419600"/>
            <a:ext cx="2209800" cy="1524000"/>
            <a:chOff x="2304" y="2784"/>
            <a:chExt cx="1392" cy="960"/>
          </a:xfrm>
        </p:grpSpPr>
        <p:sp>
          <p:nvSpPr>
            <p:cNvPr id="2062" name="Line 12"/>
            <p:cNvSpPr>
              <a:spLocks noChangeShapeType="1"/>
            </p:cNvSpPr>
            <p:nvPr/>
          </p:nvSpPr>
          <p:spPr bwMode="auto">
            <a:xfrm>
              <a:off x="2448" y="2784"/>
              <a:ext cx="12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3" name="Line 13"/>
            <p:cNvSpPr>
              <a:spLocks noChangeShapeType="1"/>
            </p:cNvSpPr>
            <p:nvPr/>
          </p:nvSpPr>
          <p:spPr bwMode="auto">
            <a:xfrm>
              <a:off x="2304" y="2928"/>
              <a:ext cx="576" cy="8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17774" name="Object 14"/>
          <p:cNvGraphicFramePr>
            <a:graphicFrameLocks noChangeAspect="1"/>
          </p:cNvGraphicFramePr>
          <p:nvPr/>
        </p:nvGraphicFramePr>
        <p:xfrm>
          <a:off x="6477000" y="4800600"/>
          <a:ext cx="1803400" cy="1365250"/>
        </p:xfrm>
        <a:graphic>
          <a:graphicData uri="http://schemas.openxmlformats.org/presentationml/2006/ole">
            <p:oleObj spid="_x0000_s80898" name="Equation" r:id="rId5" imgW="1206500" imgH="914400" progId="Equation.3">
              <p:embed/>
            </p:oleObj>
          </a:graphicData>
        </a:graphic>
      </p:graphicFrame>
      <p:pic>
        <p:nvPicPr>
          <p:cNvPr id="117775" name="Picture 15" descr="bacteria"/>
          <p:cNvPicPr>
            <a:picLocks noChangeAspect="1" noChangeArrowheads="1"/>
          </p:cNvPicPr>
          <p:nvPr/>
        </p:nvPicPr>
        <p:blipFill>
          <a:blip r:embed="rId4"/>
          <a:srcRect l="63870" t="52904" r="34195" b="44193"/>
          <a:stretch>
            <a:fillRect/>
          </a:stretch>
        </p:blipFill>
        <p:spPr bwMode="auto">
          <a:xfrm>
            <a:off x="4584700" y="4776788"/>
            <a:ext cx="1295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7776" name="AutoShape 16"/>
          <p:cNvSpPr>
            <a:spLocks noChangeArrowheads="1"/>
          </p:cNvSpPr>
          <p:nvPr/>
        </p:nvSpPr>
        <p:spPr bwMode="auto">
          <a:xfrm>
            <a:off x="5943600" y="5181600"/>
            <a:ext cx="533400" cy="34131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7777" name="Text Box 17"/>
          <p:cNvSpPr txBox="1">
            <a:spLocks noChangeArrowheads="1"/>
          </p:cNvSpPr>
          <p:nvPr/>
        </p:nvSpPr>
        <p:spPr bwMode="auto">
          <a:xfrm>
            <a:off x="5867400" y="4149725"/>
            <a:ext cx="3025775" cy="52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/>
              <a:t>Gray scale values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7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7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7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7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77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6" grpId="0" animBg="1"/>
      <p:bldP spid="117770" grpId="0" animBg="1"/>
      <p:bldP spid="117776" grpId="0" animBg="1"/>
      <p:bldP spid="117777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8786" name="Object 2"/>
          <p:cNvGraphicFramePr>
            <a:graphicFrameLocks noChangeAspect="1"/>
          </p:cNvGraphicFramePr>
          <p:nvPr/>
        </p:nvGraphicFramePr>
        <p:xfrm>
          <a:off x="6477000" y="5029200"/>
          <a:ext cx="1554163" cy="1176338"/>
        </p:xfrm>
        <a:graphic>
          <a:graphicData uri="http://schemas.openxmlformats.org/presentationml/2006/ole">
            <p:oleObj spid="_x0000_s81922" name="Equation" r:id="rId4" imgW="1206500" imgH="914400" progId="Equation.3">
              <p:embed/>
            </p:oleObj>
          </a:graphicData>
        </a:graphic>
      </p:graphicFrame>
      <p:graphicFrame>
        <p:nvGraphicFramePr>
          <p:cNvPr id="118787" name="Object 3"/>
          <p:cNvGraphicFramePr>
            <a:graphicFrameLocks noChangeAspect="1"/>
          </p:cNvGraphicFramePr>
          <p:nvPr/>
        </p:nvGraphicFramePr>
        <p:xfrm>
          <a:off x="6756400" y="5200650"/>
          <a:ext cx="1554163" cy="1177925"/>
        </p:xfrm>
        <a:graphic>
          <a:graphicData uri="http://schemas.openxmlformats.org/presentationml/2006/ole">
            <p:oleObj spid="_x0000_s81923" name="Equation" r:id="rId5" imgW="1206500" imgH="914400" progId="Equation.3">
              <p:embed/>
            </p:oleObj>
          </a:graphicData>
        </a:graphic>
      </p:graphicFrame>
      <p:graphicFrame>
        <p:nvGraphicFramePr>
          <p:cNvPr id="118788" name="Object 4"/>
          <p:cNvGraphicFramePr>
            <a:graphicFrameLocks noChangeAspect="1"/>
          </p:cNvGraphicFramePr>
          <p:nvPr/>
        </p:nvGraphicFramePr>
        <p:xfrm>
          <a:off x="7050088" y="5410200"/>
          <a:ext cx="1554162" cy="1176338"/>
        </p:xfrm>
        <a:graphic>
          <a:graphicData uri="http://schemas.openxmlformats.org/presentationml/2006/ole">
            <p:oleObj spid="_x0000_s81924" name="Equation" r:id="rId6" imgW="1206500" imgH="914400" progId="Equation.3">
              <p:embed/>
            </p:oleObj>
          </a:graphicData>
        </a:graphic>
      </p:graphicFrame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144463" y="-100013"/>
            <a:ext cx="7812087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Digital Image Types : RGB Image</a:t>
            </a:r>
          </a:p>
        </p:txBody>
      </p:sp>
      <p:pic>
        <p:nvPicPr>
          <p:cNvPr id="118790" name="Picture 6" descr="OakTree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9600" y="1295400"/>
            <a:ext cx="3611563" cy="2405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7" descr="OakTree"/>
          <p:cNvPicPr>
            <a:picLocks noChangeAspect="1" noChangeArrowheads="1"/>
          </p:cNvPicPr>
          <p:nvPr/>
        </p:nvPicPr>
        <p:blipFill>
          <a:blip r:embed="rId7"/>
          <a:srcRect l="35869" t="72871" r="55692" b="14455"/>
          <a:stretch>
            <a:fillRect/>
          </a:stretch>
        </p:blipFill>
        <p:spPr bwMode="auto">
          <a:xfrm>
            <a:off x="2743200" y="3810000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2" name="Picture 8" descr="OakTree"/>
          <p:cNvPicPr>
            <a:picLocks noChangeAspect="1" noChangeArrowheads="1"/>
          </p:cNvPicPr>
          <p:nvPr/>
        </p:nvPicPr>
        <p:blipFill>
          <a:blip r:embed="rId7"/>
          <a:srcRect l="38979" t="77541" r="59245" b="19791"/>
          <a:stretch>
            <a:fillRect/>
          </a:stretch>
        </p:blipFill>
        <p:spPr bwMode="auto">
          <a:xfrm>
            <a:off x="3886200" y="4953000"/>
            <a:ext cx="1600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3" name="Rectangle 9"/>
          <p:cNvSpPr>
            <a:spLocks noChangeArrowheads="1"/>
          </p:cNvSpPr>
          <p:nvPr/>
        </p:nvSpPr>
        <p:spPr bwMode="auto">
          <a:xfrm>
            <a:off x="1981200" y="30480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981200" y="3048000"/>
            <a:ext cx="1905000" cy="1905000"/>
            <a:chOff x="1248" y="1920"/>
            <a:chExt cx="1200" cy="1200"/>
          </a:xfrm>
        </p:grpSpPr>
        <p:sp>
          <p:nvSpPr>
            <p:cNvPr id="3090" name="Line 11"/>
            <p:cNvSpPr>
              <a:spLocks noChangeShapeType="1"/>
            </p:cNvSpPr>
            <p:nvPr/>
          </p:nvSpPr>
          <p:spPr bwMode="auto">
            <a:xfrm>
              <a:off x="1248" y="2064"/>
              <a:ext cx="480" cy="10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91" name="Line 12"/>
            <p:cNvSpPr>
              <a:spLocks noChangeShapeType="1"/>
            </p:cNvSpPr>
            <p:nvPr/>
          </p:nvSpPr>
          <p:spPr bwMode="auto">
            <a:xfrm>
              <a:off x="1392" y="1920"/>
              <a:ext cx="1056" cy="48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3276600" y="4191000"/>
            <a:ext cx="2209800" cy="2362200"/>
            <a:chOff x="2064" y="2640"/>
            <a:chExt cx="1392" cy="1488"/>
          </a:xfrm>
        </p:grpSpPr>
        <p:sp>
          <p:nvSpPr>
            <p:cNvPr id="3088" name="Line 14"/>
            <p:cNvSpPr>
              <a:spLocks noChangeShapeType="1"/>
            </p:cNvSpPr>
            <p:nvPr/>
          </p:nvSpPr>
          <p:spPr bwMode="auto">
            <a:xfrm>
              <a:off x="2208" y="2640"/>
              <a:ext cx="1248" cy="48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9" name="Line 15"/>
            <p:cNvSpPr>
              <a:spLocks noChangeShapeType="1"/>
            </p:cNvSpPr>
            <p:nvPr/>
          </p:nvSpPr>
          <p:spPr bwMode="auto">
            <a:xfrm>
              <a:off x="2064" y="2784"/>
              <a:ext cx="384" cy="13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8800" name="Rectangle 16"/>
          <p:cNvSpPr>
            <a:spLocks noChangeArrowheads="1"/>
          </p:cNvSpPr>
          <p:nvPr/>
        </p:nvSpPr>
        <p:spPr bwMode="auto">
          <a:xfrm>
            <a:off x="3276600" y="41910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8801" name="AutoShape 17"/>
          <p:cNvSpPr>
            <a:spLocks noChangeArrowheads="1"/>
          </p:cNvSpPr>
          <p:nvPr/>
        </p:nvSpPr>
        <p:spPr bwMode="auto">
          <a:xfrm>
            <a:off x="5715000" y="5486400"/>
            <a:ext cx="533400" cy="341313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86" name="Text Box 18"/>
          <p:cNvSpPr txBox="1">
            <a:spLocks noChangeArrowheads="1"/>
          </p:cNvSpPr>
          <p:nvPr/>
        </p:nvSpPr>
        <p:spPr bwMode="auto">
          <a:xfrm>
            <a:off x="4419600" y="1371600"/>
            <a:ext cx="447357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/>
            <a:r>
              <a:rPr lang="en-US" sz="2800" b="1">
                <a:solidFill>
                  <a:schemeClr val="accent2"/>
                </a:solidFill>
              </a:rPr>
              <a:t>Color image or RGB image</a:t>
            </a:r>
            <a:r>
              <a:rPr lang="en-US" sz="2800"/>
              <a:t>:</a:t>
            </a:r>
          </a:p>
          <a:p>
            <a:pPr marL="457200" indent="-457200" eaLnBrk="1" hangingPunct="1"/>
            <a:r>
              <a:rPr lang="en-US" sz="2800"/>
              <a:t>each pixel contains a vector</a:t>
            </a:r>
          </a:p>
          <a:p>
            <a:pPr marL="457200" indent="-457200" eaLnBrk="1" hangingPunct="1"/>
            <a:r>
              <a:rPr lang="en-US" sz="2800"/>
              <a:t>representing red, green and</a:t>
            </a:r>
          </a:p>
          <a:p>
            <a:pPr marL="457200" indent="-457200" eaLnBrk="1" hangingPunct="1"/>
            <a:r>
              <a:rPr lang="en-US" sz="2800"/>
              <a:t>blue components.</a:t>
            </a:r>
          </a:p>
        </p:txBody>
      </p:sp>
      <p:sp>
        <p:nvSpPr>
          <p:cNvPr id="118803" name="Text Box 19"/>
          <p:cNvSpPr txBox="1">
            <a:spLocks noChangeArrowheads="1"/>
          </p:cNvSpPr>
          <p:nvPr/>
        </p:nvSpPr>
        <p:spPr bwMode="auto">
          <a:xfrm>
            <a:off x="6477000" y="4572000"/>
            <a:ext cx="1997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RGB components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8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8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93" grpId="0" animBg="1"/>
      <p:bldP spid="118800" grpId="0" animBg="1"/>
      <p:bldP spid="118801" grpId="0" animBg="1"/>
      <p:bldP spid="118803" grpId="0" build="p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2"/>
          <p:cNvSpPr txBox="1">
            <a:spLocks noChangeArrowheads="1"/>
          </p:cNvSpPr>
          <p:nvPr/>
        </p:nvSpPr>
        <p:spPr bwMode="auto">
          <a:xfrm>
            <a:off x="173038" y="-100013"/>
            <a:ext cx="6270625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Image Types : Binary Image</a:t>
            </a:r>
          </a:p>
        </p:txBody>
      </p:sp>
      <p:sp>
        <p:nvSpPr>
          <p:cNvPr id="4100" name="Text Box 3"/>
          <p:cNvSpPr txBox="1">
            <a:spLocks noChangeArrowheads="1"/>
          </p:cNvSpPr>
          <p:nvPr/>
        </p:nvSpPr>
        <p:spPr bwMode="auto">
          <a:xfrm>
            <a:off x="3482975" y="850900"/>
            <a:ext cx="5319713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/>
            <a:r>
              <a:rPr lang="en-US" sz="3200" b="1">
                <a:solidFill>
                  <a:schemeClr val="accent2"/>
                </a:solidFill>
              </a:rPr>
              <a:t>    Binary image or black and white image</a:t>
            </a:r>
            <a:endParaRPr lang="en-US" sz="3200"/>
          </a:p>
          <a:p>
            <a:pPr marL="457200" indent="-457200" eaLnBrk="1" hangingPunct="1"/>
            <a:r>
              <a:rPr lang="en-US" sz="3200"/>
              <a:t>    Each pixel contains one bit :</a:t>
            </a:r>
          </a:p>
          <a:p>
            <a:pPr marL="457200" indent="-457200" eaLnBrk="1" hangingPunct="1"/>
            <a:r>
              <a:rPr lang="en-US" sz="3200"/>
              <a:t>	1 represent white</a:t>
            </a:r>
          </a:p>
          <a:p>
            <a:pPr marL="457200" indent="-457200" eaLnBrk="1" hangingPunct="1"/>
            <a:r>
              <a:rPr lang="en-US" sz="3200"/>
              <a:t>	0 represents black</a:t>
            </a:r>
          </a:p>
        </p:txBody>
      </p:sp>
      <p:pic>
        <p:nvPicPr>
          <p:cNvPr id="119812" name="Picture 4" descr="circb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58850" y="1441450"/>
            <a:ext cx="2295525" cy="2362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9813" name="Picture 5" descr="circbw"/>
          <p:cNvPicPr>
            <a:picLocks noChangeAspect="1" noChangeArrowheads="1"/>
          </p:cNvPicPr>
          <p:nvPr/>
        </p:nvPicPr>
        <p:blipFill>
          <a:blip r:embed="rId4"/>
          <a:srcRect l="26474" t="48349" r="63538" b="41919"/>
          <a:stretch>
            <a:fillRect/>
          </a:stretch>
        </p:blipFill>
        <p:spPr bwMode="auto">
          <a:xfrm>
            <a:off x="2882900" y="3803650"/>
            <a:ext cx="1452563" cy="1457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9814" name="Rectangle 6"/>
          <p:cNvSpPr>
            <a:spLocks noChangeArrowheads="1"/>
          </p:cNvSpPr>
          <p:nvPr/>
        </p:nvSpPr>
        <p:spPr bwMode="auto">
          <a:xfrm>
            <a:off x="1676400" y="25908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1676400" y="2590800"/>
            <a:ext cx="2667000" cy="2667000"/>
            <a:chOff x="1056" y="1632"/>
            <a:chExt cx="1680" cy="1680"/>
          </a:xfrm>
        </p:grpSpPr>
        <p:sp>
          <p:nvSpPr>
            <p:cNvPr id="4112" name="Line 8"/>
            <p:cNvSpPr>
              <a:spLocks noChangeShapeType="1"/>
            </p:cNvSpPr>
            <p:nvPr/>
          </p:nvSpPr>
          <p:spPr bwMode="auto">
            <a:xfrm>
              <a:off x="1056" y="1776"/>
              <a:ext cx="768" cy="1536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Line 9"/>
            <p:cNvSpPr>
              <a:spLocks noChangeShapeType="1"/>
            </p:cNvSpPr>
            <p:nvPr/>
          </p:nvSpPr>
          <p:spPr bwMode="auto">
            <a:xfrm>
              <a:off x="1200" y="1632"/>
              <a:ext cx="1536" cy="76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9818" name="Picture 10" descr="circbw"/>
          <p:cNvPicPr>
            <a:picLocks noChangeAspect="1" noChangeArrowheads="1"/>
          </p:cNvPicPr>
          <p:nvPr/>
        </p:nvPicPr>
        <p:blipFill>
          <a:blip r:embed="rId4"/>
          <a:srcRect l="30180" t="51950" r="68303" b="46548"/>
          <a:stretch>
            <a:fillRect/>
          </a:stretch>
        </p:blipFill>
        <p:spPr bwMode="auto">
          <a:xfrm>
            <a:off x="4427538" y="5238750"/>
            <a:ext cx="1511300" cy="1539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3505200" y="4343400"/>
            <a:ext cx="228600" cy="228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3505200" y="4343400"/>
            <a:ext cx="2057400" cy="2028825"/>
            <a:chOff x="2208" y="2736"/>
            <a:chExt cx="1296" cy="1278"/>
          </a:xfrm>
        </p:grpSpPr>
        <p:sp>
          <p:nvSpPr>
            <p:cNvPr id="4110" name="Line 13"/>
            <p:cNvSpPr>
              <a:spLocks noChangeShapeType="1"/>
            </p:cNvSpPr>
            <p:nvPr/>
          </p:nvSpPr>
          <p:spPr bwMode="auto">
            <a:xfrm>
              <a:off x="2352" y="2736"/>
              <a:ext cx="1152" cy="528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Line 14"/>
            <p:cNvSpPr>
              <a:spLocks noChangeShapeType="1"/>
            </p:cNvSpPr>
            <p:nvPr/>
          </p:nvSpPr>
          <p:spPr bwMode="auto">
            <a:xfrm>
              <a:off x="2208" y="2880"/>
              <a:ext cx="510" cy="113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19823" name="Object 15"/>
          <p:cNvGraphicFramePr>
            <a:graphicFrameLocks noChangeAspect="1"/>
          </p:cNvGraphicFramePr>
          <p:nvPr/>
        </p:nvGraphicFramePr>
        <p:xfrm>
          <a:off x="6513513" y="5157788"/>
          <a:ext cx="1587500" cy="1627187"/>
        </p:xfrm>
        <a:graphic>
          <a:graphicData uri="http://schemas.openxmlformats.org/presentationml/2006/ole">
            <p:oleObj spid="_x0000_s82946" name="Equation" r:id="rId5" imgW="889000" imgH="914400" progId="Equation.3">
              <p:embed/>
            </p:oleObj>
          </a:graphicData>
        </a:graphic>
      </p:graphicFrame>
      <p:sp>
        <p:nvSpPr>
          <p:cNvPr id="119824" name="AutoShape 16"/>
          <p:cNvSpPr>
            <a:spLocks noChangeArrowheads="1"/>
          </p:cNvSpPr>
          <p:nvPr/>
        </p:nvSpPr>
        <p:spPr bwMode="auto">
          <a:xfrm>
            <a:off x="5959475" y="5557838"/>
            <a:ext cx="533400" cy="341312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9825" name="Text Box 17"/>
          <p:cNvSpPr txBox="1">
            <a:spLocks noChangeArrowheads="1"/>
          </p:cNvSpPr>
          <p:nvPr/>
        </p:nvSpPr>
        <p:spPr bwMode="auto">
          <a:xfrm>
            <a:off x="6156325" y="4572000"/>
            <a:ext cx="216058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/>
              <a:t>Binary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9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98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4" grpId="0" animBg="1"/>
      <p:bldP spid="119819" grpId="0" animBg="1"/>
      <p:bldP spid="119824" grpId="0" animBg="1"/>
      <p:bldP spid="119825" grpId="0" build="p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0" y="-100013"/>
            <a:ext cx="6011863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Image Types : Index Image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3200400" y="736600"/>
            <a:ext cx="5764213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 eaLnBrk="1" hangingPunct="1"/>
            <a:r>
              <a:rPr lang="en-US" sz="2800" b="1">
                <a:solidFill>
                  <a:schemeClr val="accent2"/>
                </a:solidFill>
              </a:rPr>
              <a:t>Index image</a:t>
            </a:r>
            <a:endParaRPr lang="en-US" sz="2800"/>
          </a:p>
          <a:p>
            <a:pPr marL="457200" indent="-457200" eaLnBrk="1" hangingPunct="1"/>
            <a:r>
              <a:rPr lang="en-US" sz="2800"/>
              <a:t>Each pixel contains index number</a:t>
            </a:r>
          </a:p>
          <a:p>
            <a:pPr marL="457200" indent="-457200" eaLnBrk="1" hangingPunct="1"/>
            <a:r>
              <a:rPr lang="en-US" sz="2800"/>
              <a:t>pointing to a color in a color table</a:t>
            </a: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2057400"/>
            <a:ext cx="2362200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676400" y="3429000"/>
            <a:ext cx="228600" cy="228600"/>
          </a:xfrm>
          <a:prstGeom prst="rect">
            <a:avLst/>
          </a:prstGeom>
          <a:noFill/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676400" y="3429000"/>
            <a:ext cx="2286000" cy="1752600"/>
            <a:chOff x="1056" y="2160"/>
            <a:chExt cx="1440" cy="1104"/>
          </a:xfrm>
        </p:grpSpPr>
        <p:sp>
          <p:nvSpPr>
            <p:cNvPr id="5176" name="Line 7"/>
            <p:cNvSpPr>
              <a:spLocks noChangeShapeType="1"/>
            </p:cNvSpPr>
            <p:nvPr/>
          </p:nvSpPr>
          <p:spPr bwMode="auto">
            <a:xfrm>
              <a:off x="1056" y="2352"/>
              <a:ext cx="912" cy="912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77" name="Line 8"/>
            <p:cNvSpPr>
              <a:spLocks noChangeShapeType="1"/>
            </p:cNvSpPr>
            <p:nvPr/>
          </p:nvSpPr>
          <p:spPr bwMode="auto">
            <a:xfrm>
              <a:off x="1248" y="2160"/>
              <a:ext cx="1248" cy="528"/>
            </a:xfrm>
            <a:prstGeom prst="lin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120841" name="Object 9"/>
          <p:cNvGraphicFramePr>
            <a:graphicFrameLocks noChangeAspect="1"/>
          </p:cNvGraphicFramePr>
          <p:nvPr/>
        </p:nvGraphicFramePr>
        <p:xfrm>
          <a:off x="3200400" y="4343400"/>
          <a:ext cx="884238" cy="914400"/>
        </p:xfrm>
        <a:graphic>
          <a:graphicData uri="http://schemas.openxmlformats.org/presentationml/2006/ole">
            <p:oleObj spid="_x0000_s83970" name="Equation" r:id="rId5" imgW="685800" imgH="711200" progId="Equation.3">
              <p:embed/>
            </p:oleObj>
          </a:graphicData>
        </a:graphic>
      </p:graphicFrame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2649538" y="5410200"/>
            <a:ext cx="18669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800"/>
              <a:t>Index value</a:t>
            </a:r>
          </a:p>
        </p:txBody>
      </p:sp>
      <p:graphicFrame>
        <p:nvGraphicFramePr>
          <p:cNvPr id="120843" name="Group 11"/>
          <p:cNvGraphicFramePr>
            <a:graphicFrameLocks noGrp="1"/>
          </p:cNvGraphicFramePr>
          <p:nvPr/>
        </p:nvGraphicFramePr>
        <p:xfrm>
          <a:off x="4876800" y="3048000"/>
          <a:ext cx="3276600" cy="2835275"/>
        </p:xfrm>
        <a:graphic>
          <a:graphicData uri="http://schemas.openxmlformats.org/drawingml/2006/table">
            <a:tbl>
              <a:tblPr/>
              <a:tblGrid>
                <a:gridCol w="800100"/>
                <a:gridCol w="800100"/>
                <a:gridCol w="914400"/>
                <a:gridCol w="762000"/>
              </a:tblGrid>
              <a:tr h="6402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Index No.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Red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component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Green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component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Blue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component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1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0.1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0.3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2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1.0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3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1.0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0.0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4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0.5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5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0.2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0.8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0.9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  <a:tr h="3658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…</a:t>
                      </a:r>
                    </a:p>
                  </a:txBody>
                  <a:tcPr marT="45730" marB="4573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…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…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Angsana New" panose="02020603050405020304" pitchFamily="18" charset="-3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Angsana New" panose="02020603050405020304" pitchFamily="18" charset="-34"/>
                        </a:rPr>
                        <a:t>…</a:t>
                      </a:r>
                    </a:p>
                  </a:txBody>
                  <a:tcPr marT="45730" marB="4573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FF"/>
                    </a:solidFill>
                  </a:tcPr>
                </a:tc>
              </a:tr>
            </a:tbl>
          </a:graphicData>
        </a:graphic>
      </p:graphicFrame>
      <p:sp>
        <p:nvSpPr>
          <p:cNvPr id="120885" name="Text Box 53"/>
          <p:cNvSpPr txBox="1">
            <a:spLocks noChangeArrowheads="1"/>
          </p:cNvSpPr>
          <p:nvPr/>
        </p:nvSpPr>
        <p:spPr bwMode="auto">
          <a:xfrm>
            <a:off x="5219700" y="2332038"/>
            <a:ext cx="230346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 b="1"/>
              <a:t>Color Table</a:t>
            </a:r>
          </a:p>
        </p:txBody>
      </p:sp>
      <p:sp>
        <p:nvSpPr>
          <p:cNvPr id="120886" name="Line 54"/>
          <p:cNvSpPr>
            <a:spLocks noChangeShapeType="1"/>
          </p:cNvSpPr>
          <p:nvPr/>
        </p:nvSpPr>
        <p:spPr bwMode="auto">
          <a:xfrm flipV="1">
            <a:off x="3429000" y="3886200"/>
            <a:ext cx="137160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0887" name="Line 55"/>
          <p:cNvSpPr>
            <a:spLocks noChangeShapeType="1"/>
          </p:cNvSpPr>
          <p:nvPr/>
        </p:nvSpPr>
        <p:spPr bwMode="auto">
          <a:xfrm flipV="1">
            <a:off x="3962400" y="4343400"/>
            <a:ext cx="838200" cy="685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0888" name="Line 56"/>
          <p:cNvSpPr>
            <a:spLocks noChangeShapeType="1"/>
          </p:cNvSpPr>
          <p:nvPr/>
        </p:nvSpPr>
        <p:spPr bwMode="auto">
          <a:xfrm>
            <a:off x="3733800" y="4800600"/>
            <a:ext cx="1143000" cy="15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0889" name="Line 57"/>
          <p:cNvSpPr>
            <a:spLocks noChangeShapeType="1"/>
          </p:cNvSpPr>
          <p:nvPr/>
        </p:nvSpPr>
        <p:spPr bwMode="auto">
          <a:xfrm>
            <a:off x="3733800" y="5105400"/>
            <a:ext cx="1066800" cy="228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 animBg="1"/>
      <p:bldP spid="120842" grpId="0" autoUpdateAnimBg="0"/>
      <p:bldP spid="120885" grpId="0" build="p" autoUpdateAnimBg="0"/>
      <p:bldP spid="120886" grpId="0" animBg="1"/>
      <p:bldP spid="120887" grpId="0" animBg="1"/>
      <p:bldP spid="120888" grpId="0" animBg="1"/>
      <p:bldP spid="1208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Digital Image </a:t>
            </a:r>
            <a:r>
              <a:rPr lang="en-US" altLang="zh-CN" dirty="0"/>
              <a:t>Acquisition Process</a:t>
            </a:r>
            <a:endParaRPr lang="en-US" dirty="0"/>
          </a:p>
        </p:txBody>
      </p:sp>
      <p:graphicFrame>
        <p:nvGraphicFramePr>
          <p:cNvPr id="8" name="Object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679416034"/>
              </p:ext>
            </p:extLst>
          </p:nvPr>
        </p:nvGraphicFramePr>
        <p:xfrm>
          <a:off x="2643174" y="2714620"/>
          <a:ext cx="6219844" cy="3772910"/>
        </p:xfrm>
        <a:graphic>
          <a:graphicData uri="http://schemas.openxmlformats.org/presentationml/2006/ole">
            <p:oleObj spid="_x0000_s8380" name="Bitmap Image" r:id="rId3" imgW="7914286" imgH="4800000" progId="PBrush">
              <p:embed/>
            </p:oleObj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18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88563BD-5BDD-41E7-B614-4A1132A4644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" name="Picture 2" descr="http://4.bp.blogspot.com/-sMQIOnjF7b8/Tq_65v9WVPI/AAAAAAAABUg/DF9BB9VAnWI/s1600/Camera+Proses%252C+Proses+Foto+Kamera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1000109"/>
            <a:ext cx="3286148" cy="2281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57730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1" y="2133600"/>
            <a:ext cx="7696200" cy="428514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19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63A4102-C54A-40EF-8FE5-779EAE7D2077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Human and Computer Vision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457200" y="1935360"/>
            <a:ext cx="8229240" cy="438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</a:pPr>
            <a:r>
              <a:rPr lang="en-US" sz="2800" dirty="0" smtClean="0">
                <a:solidFill>
                  <a:srgbClr val="000000"/>
                </a:solidFill>
                <a:latin typeface="ComicSansMS" charset="0"/>
              </a:rPr>
              <a:t>Human </a:t>
            </a:r>
            <a:r>
              <a:rPr lang="en-US" sz="2800" dirty="0">
                <a:solidFill>
                  <a:srgbClr val="000000"/>
                </a:solidFill>
                <a:latin typeface="ComicSansMS" charset="0"/>
              </a:rPr>
              <a:t>vision system</a:t>
            </a: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800" dirty="0" smtClean="0">
                <a:solidFill>
                  <a:srgbClr val="000000"/>
                </a:solidFill>
                <a:latin typeface="ComicSansMS" charset="0"/>
              </a:rPr>
              <a:t>Images are observed, evaluated and processed by </a:t>
            </a:r>
            <a:r>
              <a:rPr lang="en-US" sz="2800" dirty="0">
                <a:solidFill>
                  <a:srgbClr val="000000"/>
                </a:solidFill>
                <a:latin typeface="ComicSansMS" charset="0"/>
              </a:rPr>
              <a:t>our visual </a:t>
            </a:r>
            <a:r>
              <a:rPr lang="en-US" sz="2800" dirty="0" smtClean="0">
                <a:solidFill>
                  <a:srgbClr val="000000"/>
                </a:solidFill>
                <a:latin typeface="ComicSansMS" charset="0"/>
              </a:rPr>
              <a:t>system</a:t>
            </a:r>
            <a:endParaRPr lang="en-US" sz="2800" dirty="0">
              <a:solidFill>
                <a:srgbClr val="000000"/>
              </a:solidFill>
              <a:latin typeface="ComicSansM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BFAC9DB-3AB2-470C-B220-36A9ABCE406F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Picture 6" descr="http://graphics.lcs.mit.edu/classes/6.837/F98/Lecture4/spectrum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472" y="3786190"/>
            <a:ext cx="41910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29200" y="3276601"/>
          <a:ext cx="3733800" cy="2819397"/>
        </p:xfrm>
        <a:graphic>
          <a:graphicData uri="http://schemas.openxmlformats.org/drawingml/2006/table">
            <a:tbl>
              <a:tblPr/>
              <a:tblGrid>
                <a:gridCol w="933450"/>
                <a:gridCol w="1362577"/>
                <a:gridCol w="1216099"/>
                <a:gridCol w="221674"/>
              </a:tblGrid>
              <a:tr h="402771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Color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Wavelength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Frequency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violet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B0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380–450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668–789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blue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B0F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450–495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606–668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green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0F4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495–570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526–606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yellow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F4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570–590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508–526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orange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CC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590–620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484–508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2771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red</a:t>
                      </a:r>
                      <a:endParaRPr lang="en-US" sz="1000" dirty="0">
                        <a:solidFill>
                          <a:schemeClr val="tx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B0B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620–750 nm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400–484 THz</a:t>
                      </a: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82939" marR="82939" marT="41469" marB="41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2619375"/>
            <a:ext cx="8534400" cy="312773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DE545F9-2C4F-4C47-AE49-E495CD17714B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4552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Sampling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graphicFrame>
        <p:nvGraphicFramePr>
          <p:cNvPr id="15" name="Object 4"/>
          <p:cNvGraphicFramePr>
            <a:graphicFrameLocks noChangeAspect="1"/>
          </p:cNvGraphicFramePr>
          <p:nvPr/>
        </p:nvGraphicFramePr>
        <p:xfrm>
          <a:off x="304800" y="1796819"/>
          <a:ext cx="5105400" cy="4898348"/>
        </p:xfrm>
        <a:graphic>
          <a:graphicData uri="http://schemas.openxmlformats.org/presentationml/2006/ole">
            <p:oleObj spid="_x0000_s10417" name="Bitmap Image" r:id="rId3" imgW="5372850" imgH="5152381" progId="PBrush">
              <p:embed/>
            </p:oleObj>
          </a:graphicData>
        </a:graphic>
      </p:graphicFrame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4864566" y="5930945"/>
            <a:ext cx="27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d</a:t>
            </a:r>
          </a:p>
        </p:txBody>
      </p:sp>
      <p:sp>
        <p:nvSpPr>
          <p:cNvPr id="17" name="Text Box 8"/>
          <p:cNvSpPr txBox="1">
            <a:spLocks noChangeArrowheads="1"/>
          </p:cNvSpPr>
          <p:nvPr/>
        </p:nvSpPr>
        <p:spPr bwMode="auto">
          <a:xfrm>
            <a:off x="2045795" y="4076931"/>
            <a:ext cx="27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a</a:t>
            </a:r>
          </a:p>
        </p:txBody>
      </p:sp>
      <p:sp>
        <p:nvSpPr>
          <p:cNvPr id="18" name="Text Box 9"/>
          <p:cNvSpPr txBox="1">
            <a:spLocks noChangeArrowheads="1"/>
          </p:cNvSpPr>
          <p:nvPr/>
        </p:nvSpPr>
        <p:spPr bwMode="auto">
          <a:xfrm>
            <a:off x="4656558" y="4029459"/>
            <a:ext cx="27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b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2123955" y="5970673"/>
            <a:ext cx="27228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c</a:t>
            </a:r>
          </a:p>
        </p:txBody>
      </p:sp>
      <p:sp>
        <p:nvSpPr>
          <p:cNvPr id="20" name="Text Box 11"/>
          <p:cNvSpPr txBox="1">
            <a:spLocks noChangeArrowheads="1"/>
          </p:cNvSpPr>
          <p:nvPr/>
        </p:nvSpPr>
        <p:spPr bwMode="auto">
          <a:xfrm>
            <a:off x="6477000" y="2286000"/>
            <a:ext cx="2514600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latin typeface="+mn-lt"/>
              </a:rPr>
              <a:t>Continuous image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latin typeface="+mn-lt"/>
              </a:rPr>
              <a:t>Intensity value along the scan line AB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latin typeface="+mn-lt"/>
              </a:rPr>
              <a:t>Sampling and quantization</a:t>
            </a:r>
          </a:p>
          <a:p>
            <a:pPr>
              <a:spcBef>
                <a:spcPct val="50000"/>
              </a:spcBef>
              <a:buFontTx/>
              <a:buAutoNum type="alphaLcParenR"/>
            </a:pPr>
            <a:r>
              <a:rPr lang="en-US" sz="2000" dirty="0">
                <a:latin typeface="+mn-lt"/>
              </a:rPr>
              <a:t>Digital scan line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30AC307-60F7-48F2-9DE6-16986BC5E15E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075992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Quantization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273960">
                  <a:buClr>
                    <a:srgbClr val="0BD0D9"/>
                  </a:buClr>
                  <a:buFont typeface="Wingdings 2" charset="2"/>
                  <a:buChar char=""/>
                </a:pPr>
                <a:r>
                  <a:rPr lang="en-US" sz="2600" dirty="0"/>
                  <a:t>Quantization refers to digitize the amplitude value at each discrete sampled coordinates </a:t>
                </a:r>
                <a:br>
                  <a:rPr lang="en-US" sz="2600" dirty="0"/>
                </a:br>
                <a:r>
                  <a:rPr lang="en-US" sz="2600" dirty="0"/>
                  <a:t/>
                </a:r>
              </a:p>
              <a:p>
                <a:pPr>
                  <a:lnSpc>
                    <a:spcPct val="80000"/>
                  </a:lnSpc>
                </a:pPr>
                <a:r>
                  <a:rPr lang="en-US" dirty="0"/>
                  <a:t>Discretize the values </a:t>
                </a:r>
                <a:r>
                  <a:rPr lang="en-US" i="1" dirty="0"/>
                  <a:t>f (</a:t>
                </a:r>
                <a:r>
                  <a:rPr lang="en-US" i="1" dirty="0" err="1"/>
                  <a:t>i</a:t>
                </a:r>
                <a:r>
                  <a:rPr lang="en-US" i="1" dirty="0"/>
                  <a:t>; j) </a:t>
                </a:r>
                <a:r>
                  <a:rPr lang="en-US" dirty="0"/>
                  <a:t>to </a:t>
                </a:r>
                <a:r>
                  <a:rPr lang="en-US" i="1" dirty="0"/>
                  <a:t>P</a:t>
                </a:r>
                <a:r>
                  <a:rPr lang="en-US" dirty="0"/>
                  <a:t> levels </a:t>
                </a:r>
                <a:r>
                  <a:rPr lang="en-US" i="1" dirty="0"/>
                  <a:t>(P=2</a:t>
                </a:r>
                <a:r>
                  <a:rPr lang="en-US" i="1" baseline="30000" dirty="0"/>
                  <a:t>t</a:t>
                </a:r>
                <a:r>
                  <a:rPr lang="en-US" i="1" dirty="0"/>
                  <a:t>) </a:t>
                </a:r>
                <a:r>
                  <a:rPr lang="en-US" dirty="0"/>
                  <a:t>as follows:</a:t>
                </a:r>
              </a:p>
              <a:p>
                <a:pPr marL="822960" lvl="1" indent="-457200">
                  <a:lnSpc>
                    <a:spcPct val="80000"/>
                  </a:lnSpc>
                </a:pPr>
                <a:r>
                  <a:rPr lang="en-US" dirty="0"/>
                  <a:t>Let </a:t>
                </a:r>
                <a:r>
                  <a:rPr 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r>
                  <a:rPr lang="en-US" i="1" dirty="0">
                    <a:latin typeface="Times New Roman" panose="02020603050405020304" pitchFamily="18" charset="0"/>
                  </a:rPr>
                  <a:t/>
                </a:r>
                <a:r>
                  <a:rPr lang="en-US" dirty="0">
                    <a:latin typeface="Times New Roman" panose="02020603050405020304" pitchFamily="18" charset="0"/>
                  </a:rPr>
                  <a:t>= (</a:t>
                </a:r>
                <a:r>
                  <a:rPr lang="en-US" i="1" dirty="0" err="1">
                    <a:latin typeface="Times New Roman" panose="02020603050405020304" pitchFamily="18" charset="0"/>
                  </a:rPr>
                  <a:t>f</a:t>
                </a:r>
                <a:r>
                  <a:rPr lang="en-US" i="1" baseline="-25000" dirty="0" err="1">
                    <a:latin typeface="Times New Roman" panose="02020603050405020304" pitchFamily="18" charset="0"/>
                  </a:rPr>
                  <a:t>max</a:t>
                </a:r>
                <a:r>
                  <a:rPr lang="en-US" i="1" dirty="0">
                    <a:latin typeface="Times New Roman" panose="02020603050405020304" pitchFamily="18" charset="0"/>
                  </a:rPr>
                  <a:t> - </a:t>
                </a:r>
                <a:r>
                  <a:rPr lang="en-US" i="1" dirty="0" err="1">
                    <a:latin typeface="Times New Roman" panose="02020603050405020304" pitchFamily="18" charset="0"/>
                  </a:rPr>
                  <a:t>f</a:t>
                </a:r>
                <a:r>
                  <a:rPr lang="en-US" i="1" baseline="-25000" dirty="0" err="1">
                    <a:latin typeface="Times New Roman" panose="02020603050405020304" pitchFamily="18" charset="0"/>
                  </a:rPr>
                  <a:t>min</a:t>
                </a:r>
                <a:r>
                  <a:rPr lang="en-US" i="1" dirty="0">
                    <a:latin typeface="Times New Roman" panose="02020603050405020304" pitchFamily="18" charset="0"/>
                  </a:rPr>
                  <a:t>)/P </a:t>
                </a:r>
                <a:br>
                  <a:rPr lang="en-US" i="1" dirty="0">
                    <a:latin typeface="Times New Roman" panose="02020603050405020304" pitchFamily="18" charset="0"/>
                  </a:rPr>
                </a:br>
                <a:endParaRPr lang="en-US" sz="2800" dirty="0"/>
              </a:p>
              <a:p>
                <a:pPr marL="457200" indent="-457200">
                  <a:lnSpc>
                    <a:spcPct val="80000"/>
                  </a:lnSpc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baseline="-25000" dirty="0" err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)) </m:t>
                    </m:r>
                  </m:oMath>
                </a14:m>
                <a:endParaRPr lang="en-US" sz="2400" dirty="0">
                  <a:latin typeface="Times New Roman" panose="02020603050405020304" pitchFamily="18" charset="0"/>
                </a:endParaRPr>
              </a:p>
              <a:p>
                <a:pPr marL="731520" lvl="2" indent="-457200">
                  <a:lnSpc>
                    <a:spcPct val="80000"/>
                  </a:lnSpc>
                  <a:buClr>
                    <a:schemeClr val="accent3"/>
                  </a:buClr>
                  <a:buSzPct val="95000"/>
                  <a:buFont typeface="Wingdings" panose="05000000000000000000" pitchFamily="2" charset="2"/>
                  <a:buChar char="Ø"/>
                </a:pPr>
                <a:r>
                  <a:rPr lang="en-US" i="1" dirty="0">
                    <a:solidFill>
                      <a:srgbClr val="FF0000"/>
                    </a:solidFill>
                  </a:rPr>
                  <a:t/>
                </a:r>
                <a:r>
                  <a:rPr lang="en-US" dirty="0">
                    <a:latin typeface="Times New Roman" panose="02020603050405020304" pitchFamily="18" charset="0"/>
                  </a:rPr>
                  <a:t>where </a:t>
                </a:r>
                <a:r>
                  <a:rPr lang="en-US" i="1" dirty="0">
                    <a:latin typeface="Times New Roman" panose="02020603050405020304" pitchFamily="18" charset="0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</a:rPr>
                  <a:t>f</a:t>
                </a:r>
                <a:r>
                  <a:rPr lang="en-US" i="1" baseline="-25000" dirty="0">
                    <a:latin typeface="Times New Roman" panose="02020603050405020304" pitchFamily="18" charset="0"/>
                  </a:rPr>
                  <a:t>c</a:t>
                </a:r>
                <a:r>
                  <a:rPr lang="en-US" dirty="0">
                    <a:latin typeface="Times New Roman" panose="02020603050405020304" pitchFamily="18" charset="0"/>
                  </a:rPr>
                  <a:t> (</a:t>
                </a:r>
                <a:r>
                  <a:rPr lang="en-US" i="1" dirty="0" err="1">
                    <a:latin typeface="Times New Roman" panose="02020603050405020304" pitchFamily="18" charset="0"/>
                  </a:rPr>
                  <a:t>i</a:t>
                </a:r>
                <a:r>
                  <a:rPr lang="en-US" i="1" dirty="0">
                    <a:latin typeface="Times New Roman" panose="02020603050405020304" pitchFamily="18" charset="0"/>
                  </a:rPr>
                  <a:t>; j</a:t>
                </a:r>
                <a:r>
                  <a:rPr lang="en-US" dirty="0">
                    <a:latin typeface="Times New Roman" panose="02020603050405020304" pitchFamily="18" charset="0"/>
                  </a:rPr>
                  <a:t>)) = (</a:t>
                </a:r>
                <a:r>
                  <a:rPr lang="en-US" i="1" dirty="0">
                    <a:latin typeface="Times New Roman" panose="02020603050405020304" pitchFamily="18" charset="0"/>
                  </a:rPr>
                  <a:t>k </a:t>
                </a:r>
                <a:r>
                  <a:rPr lang="en-US" dirty="0">
                    <a:latin typeface="Times New Roman" panose="02020603050405020304" pitchFamily="18" charset="0"/>
                  </a:rPr>
                  <a:t>+ 1/2) </a:t>
                </a:r>
                <a:r>
                  <a:rPr lang="en-US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  <a:r>
                  <a:rPr lang="en-US" dirty="0">
                    <a:latin typeface="Times New Roman" panose="02020603050405020304" pitchFamily="18" charset="0"/>
                  </a:rPr>
                  <a:t> + </a:t>
                </a:r>
                <a:r>
                  <a:rPr lang="en-US" i="1" dirty="0" err="1">
                    <a:latin typeface="Times New Roman" panose="02020603050405020304" pitchFamily="18" charset="0"/>
                  </a:rPr>
                  <a:t>f</a:t>
                </a:r>
                <a:r>
                  <a:rPr lang="en-US" i="1" baseline="-25000" dirty="0" err="1">
                    <a:latin typeface="Times New Roman" panose="02020603050405020304" pitchFamily="18" charset="0"/>
                  </a:rPr>
                  <a:t>min</a:t>
                </a:r>
                <a:r>
                  <a:rPr lang="en-US" i="1" baseline="-25000" dirty="0">
                    <a:latin typeface="Times New Roman" panose="02020603050405020304" pitchFamily="18" charset="0"/>
                  </a:rPr>
                  <a:t/>
                </a:r>
                <a:br>
                  <a:rPr lang="en-US" i="1" baseline="-25000" dirty="0">
                    <a:latin typeface="Times New Roman" panose="02020603050405020304" pitchFamily="18" charset="0"/>
                  </a:rPr>
                </a:br>
                <a:endParaRPr lang="en-US" i="1" baseline="-25000" dirty="0">
                  <a:latin typeface="Times New Roman" panose="02020603050405020304" pitchFamily="18" charset="0"/>
                </a:endParaRPr>
              </a:p>
              <a:p>
                <a:pPr marL="731520" lvl="2" indent="-457200">
                  <a:lnSpc>
                    <a:spcPct val="80000"/>
                  </a:lnSpc>
                  <a:buClr>
                    <a:schemeClr val="accent3"/>
                  </a:buClr>
                  <a:buSzPct val="95000"/>
                  <a:buFont typeface="Wingdings" panose="05000000000000000000" pitchFamily="2" charset="2"/>
                  <a:buChar char="Ø"/>
                </a:pPr>
                <a:r>
                  <a:rPr lang="en-US" sz="2000" i="1" dirty="0">
                    <a:latin typeface="Times New Roman" panose="02020603050405020304" pitchFamily="18" charset="0"/>
                  </a:rPr>
                  <a:t>if and only if </a:t>
                </a:r>
                <a:r>
                  <a:rPr lang="en-US" sz="2000" i="1" dirty="0" err="1">
                    <a:latin typeface="Times New Roman" panose="02020603050405020304" pitchFamily="18" charset="0"/>
                  </a:rPr>
                  <a:t>f</a:t>
                </a:r>
                <a:r>
                  <a:rPr lang="en-US" sz="2000" i="1" baseline="-25000" dirty="0" err="1">
                    <a:latin typeface="Times New Roman" panose="02020603050405020304" pitchFamily="18" charset="0"/>
                  </a:rPr>
                  <a:t>min</a:t>
                </a:r>
                <a:r>
                  <a:rPr lang="en-US" sz="2000" i="1" baseline="-25000" dirty="0">
                    <a:latin typeface="Times New Roman" panose="02020603050405020304" pitchFamily="18" charset="0"/>
                  </a:rPr>
                  <a:t/>
                </a:r>
                <a:r>
                  <a:rPr lang="en-US" sz="2000" dirty="0">
                    <a:latin typeface="Times New Roman" panose="02020603050405020304" pitchFamily="18" charset="0"/>
                  </a:rPr>
                  <a:t>+ </a:t>
                </a:r>
                <a:r>
                  <a:rPr lang="en-US" sz="2000" i="1" dirty="0">
                    <a:latin typeface="Times New Roman" panose="02020603050405020304" pitchFamily="18" charset="0"/>
                  </a:rPr>
                  <a:t>k </a:t>
                </a:r>
                <a:r>
                  <a:rPr lang="en-US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2000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Q </a:t>
                </a:r>
                <a:r>
                  <a:rPr lang="en-US" sz="2000" dirty="0">
                    <a:cs typeface="Arial" panose="020B0604020202020204" pitchFamily="34" charset="0"/>
                    <a:sym typeface="Symbol" panose="05050102010706020507" pitchFamily="18" charset="2"/>
                  </a:rPr>
                  <a:t>≤</a:t>
                </a:r>
                <a:r>
                  <a:rPr lang="en-US" sz="2000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/>
                </a:r>
                <a:r>
                  <a:rPr lang="en-US" sz="2000" dirty="0">
                    <a:latin typeface="Times New Roman" panose="02020603050405020304" pitchFamily="18" charset="0"/>
                  </a:rPr>
                  <a:t/>
                </a:r>
                <a:r>
                  <a:rPr lang="en-US" sz="2000" i="1" dirty="0">
                    <a:latin typeface="Times New Roman" panose="02020603050405020304" pitchFamily="18" charset="0"/>
                  </a:rPr>
                  <a:t>f</a:t>
                </a:r>
                <a:r>
                  <a:rPr lang="en-US" sz="2000" i="1" baseline="-25000" dirty="0">
                    <a:latin typeface="Times New Roman" panose="02020603050405020304" pitchFamily="18" charset="0"/>
                  </a:rPr>
                  <a:t>c</a:t>
                </a:r>
                <a:r>
                  <a:rPr lang="en-US" sz="2000" dirty="0">
                    <a:latin typeface="Times New Roman" panose="02020603050405020304" pitchFamily="18" charset="0"/>
                  </a:rPr>
                  <a:t> (</a:t>
                </a:r>
                <a:r>
                  <a:rPr lang="en-US" sz="2000" i="1" dirty="0" err="1">
                    <a:latin typeface="Times New Roman" panose="02020603050405020304" pitchFamily="18" charset="0"/>
                  </a:rPr>
                  <a:t>i</a:t>
                </a:r>
                <a:r>
                  <a:rPr lang="en-US" sz="2000" i="1" dirty="0">
                    <a:latin typeface="Times New Roman" panose="02020603050405020304" pitchFamily="18" charset="0"/>
                  </a:rPr>
                  <a:t>; j</a:t>
                </a:r>
                <a:r>
                  <a:rPr lang="en-US" sz="2000" dirty="0">
                    <a:latin typeface="Times New Roman" panose="02020603050405020304" pitchFamily="18" charset="0"/>
                  </a:rPr>
                  <a:t>) 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&lt;</a:t>
                </a:r>
                <a:r>
                  <a:rPr lang="en-US" sz="2000" i="1" dirty="0">
                    <a:latin typeface="Times New Roman" panose="02020603050405020304" pitchFamily="18" charset="0"/>
                  </a:rPr>
                  <a:t/>
                </a:r>
                <a:r>
                  <a:rPr lang="en-US" sz="2000" i="1" dirty="0" err="1">
                    <a:latin typeface="Times New Roman" panose="02020603050405020304" pitchFamily="18" charset="0"/>
                  </a:rPr>
                  <a:t>f</a:t>
                </a:r>
                <a:r>
                  <a:rPr lang="en-US" sz="2000" i="1" baseline="-25000" dirty="0" err="1">
                    <a:latin typeface="Times New Roman" panose="02020603050405020304" pitchFamily="18" charset="0"/>
                  </a:rPr>
                  <a:t>min</a:t>
                </a:r>
                <a:r>
                  <a:rPr lang="en-US" sz="2000" i="1" dirty="0">
                    <a:latin typeface="Times New Roman" panose="02020603050405020304" pitchFamily="18" charset="0"/>
                  </a:rPr>
                  <a:t/>
                </a:r>
                <a:r>
                  <a:rPr lang="en-US" sz="2000" dirty="0">
                    <a:latin typeface="Times New Roman" panose="02020603050405020304" pitchFamily="18" charset="0"/>
                  </a:rPr>
                  <a:t>+ (</a:t>
                </a:r>
                <a:r>
                  <a:rPr lang="en-US" sz="2000" i="1" dirty="0">
                    <a:latin typeface="Times New Roman" panose="02020603050405020304" pitchFamily="18" charset="0"/>
                  </a:rPr>
                  <a:t>k </a:t>
                </a:r>
                <a:r>
                  <a:rPr lang="en-US" sz="2000" dirty="0">
                    <a:latin typeface="Times New Roman" panose="02020603050405020304" pitchFamily="18" charset="0"/>
                  </a:rPr>
                  <a:t>+ 1) </a:t>
                </a:r>
                <a:r>
                  <a:rPr lang="en-US" sz="2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sz="2000" baseline="-25000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Q</a:t>
                </a:r>
              </a:p>
              <a:p>
                <a:pPr marL="1005840" lvl="3" indent="-457200">
                  <a:lnSpc>
                    <a:spcPct val="80000"/>
                  </a:lnSpc>
                  <a:buSzPct val="95000"/>
                  <a:buFont typeface="Courier New" panose="02070309020205020404" pitchFamily="49" charset="0"/>
                  <a:buChar char="o"/>
                </a:pPr>
                <a:r>
                  <a:rPr lang="en-US" sz="1800" dirty="0">
                    <a:latin typeface="Times New Roman" panose="02020603050405020304" pitchFamily="18" charset="0"/>
                  </a:rPr>
                  <a:t>for </a:t>
                </a:r>
                <a:r>
                  <a:rPr lang="en-US" sz="1800" i="1" dirty="0">
                    <a:latin typeface="Times New Roman" panose="02020603050405020304" pitchFamily="18" charset="0"/>
                  </a:rPr>
                  <a:t>k </a:t>
                </a:r>
                <a:r>
                  <a:rPr lang="en-US" sz="1800" dirty="0">
                    <a:latin typeface="Times New Roman" panose="02020603050405020304" pitchFamily="18" charset="0"/>
                  </a:rPr>
                  <a:t>= 0,…, </a:t>
                </a:r>
                <a:r>
                  <a:rPr lang="en-US" sz="1800" i="1" dirty="0">
                    <a:latin typeface="Times New Roman" panose="02020603050405020304" pitchFamily="18" charset="0"/>
                  </a:rPr>
                  <a:t>P-</a:t>
                </a:r>
                <a:r>
                  <a:rPr lang="en-US" sz="1800" dirty="0">
                    <a:latin typeface="Times New Roman" panose="02020603050405020304" pitchFamily="18" charset="0"/>
                  </a:rPr>
                  <a:t>1</a:t>
                </a:r>
              </a:p>
              <a:p>
                <a:pPr marL="731520" lvl="2" indent="-457200">
                  <a:lnSpc>
                    <a:spcPct val="80000"/>
                  </a:lnSpc>
                  <a:buClr>
                    <a:schemeClr val="accent3"/>
                  </a:buClr>
                  <a:buSzPct val="95000"/>
                  <a:buFont typeface="Wingdings" panose="05000000000000000000" pitchFamily="2" charset="2"/>
                  <a:buChar char="Ø"/>
                </a:pPr>
                <a:endParaRPr lang="en-US" i="1" baseline="-25000" dirty="0">
                  <a:latin typeface="Times New Roman" panose="02020603050405020304" pitchFamily="18" charset="0"/>
                </a:endParaRPr>
              </a:p>
              <a:p>
                <a:pPr marL="822960" lvl="1" indent="-457200">
                  <a:lnSpc>
                    <a:spcPct val="80000"/>
                  </a:lnSpc>
                </a:pPr>
                <a:endParaRPr lang="en-US" i="1" dirty="0">
                  <a:solidFill>
                    <a:srgbClr val="FF0000"/>
                  </a:solidFill>
                </a:endParaRPr>
              </a:p>
              <a:p>
                <a:pPr marL="274320" lvl="1" indent="-274320">
                  <a:lnSpc>
                    <a:spcPct val="80000"/>
                  </a:lnSpc>
                  <a:buClr>
                    <a:schemeClr val="accent3"/>
                  </a:buClr>
                  <a:buSzPct val="95000"/>
                </a:pPr>
                <a:endParaRPr lang="en-US" sz="3200" dirty="0">
                  <a:latin typeface="Times New Roman" panose="02020603050405020304" pitchFamily="18" charset="0"/>
                </a:endParaRPr>
              </a:p>
              <a:p>
                <a:pPr>
                  <a:lnSpc>
                    <a:spcPct val="80000"/>
                  </a:lnSpc>
                </a:pPr>
                <a:endParaRPr lang="en-US" sz="3200" dirty="0">
                  <a:latin typeface="Times New Roman" panose="02020603050405020304" pitchFamily="18" charset="0"/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89" t="-1250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F88CDAAB-07B3-4B87-A2AA-6ED3B5F4182E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361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of sampling and Quantization</a:t>
            </a:r>
          </a:p>
        </p:txBody>
      </p:sp>
      <p:pic>
        <p:nvPicPr>
          <p:cNvPr id="5" name="Content Placeholder 4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676400" y="2209800"/>
            <a:ext cx="5800725" cy="3276600"/>
          </a:xfrm>
          <a:prstGeom prst="rect">
            <a:avLst/>
          </a:prstGeom>
          <a:noFill/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676400" y="5562600"/>
            <a:ext cx="2971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Continuous image projected onto a sensor array</a:t>
            </a:r>
            <a:endParaRPr lang="en-US" sz="18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4648200" y="5530850"/>
            <a:ext cx="2971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Result of image sampling and quantization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5D48E4D-357C-4650-B7AE-4026760239E0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6013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Digital Image 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117" name="TextShape 2"/>
          <p:cNvSpPr txBox="1"/>
          <p:nvPr/>
        </p:nvSpPr>
        <p:spPr>
          <a:xfrm>
            <a:off x="457200" y="1935360"/>
            <a:ext cx="8229240" cy="438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  <a:defRPr sz="3000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defRPr>
            </a:lvl1pPr>
            <a:lvl2pPr marL="640080" lvl="1" indent="-246600">
              <a:lnSpc>
                <a:spcPct val="100000"/>
              </a:lnSpc>
              <a:buClr>
                <a:srgbClr val="0F6FC6"/>
              </a:buClr>
              <a:buSzPct val="85000"/>
              <a:buFont typeface="Wingdings 2" charset="2"/>
              <a:buChar char=""/>
              <a:defRPr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defRPr>
            </a:lvl2pPr>
          </a:lstStyle>
          <a:p>
            <a:r>
              <a:rPr lang="en-US" dirty="0">
                <a:latin typeface="ComicSansMS" charset="0"/>
              </a:rPr>
              <a:t>A </a:t>
            </a:r>
            <a:r>
              <a:rPr lang="en-US" dirty="0">
                <a:solidFill>
                  <a:srgbClr val="FF0000"/>
                </a:solidFill>
                <a:latin typeface="ComicSansMS" charset="0"/>
              </a:rPr>
              <a:t>digital image </a:t>
            </a:r>
            <a:r>
              <a:rPr lang="en-US" dirty="0">
                <a:latin typeface="ComicSansMS" charset="0"/>
              </a:rPr>
              <a:t>can be considered a </a:t>
            </a:r>
            <a:r>
              <a:rPr lang="en-US" dirty="0">
                <a:solidFill>
                  <a:srgbClr val="FF0000"/>
                </a:solidFill>
                <a:latin typeface="ComicSansMS" charset="0"/>
              </a:rPr>
              <a:t>matrix </a:t>
            </a:r>
            <a:r>
              <a:rPr lang="en-US" dirty="0">
                <a:latin typeface="ComicSansMS" charset="0"/>
              </a:rPr>
              <a:t>whose </a:t>
            </a:r>
            <a:r>
              <a:rPr lang="en-US" dirty="0">
                <a:solidFill>
                  <a:srgbClr val="33339B"/>
                </a:solidFill>
                <a:latin typeface="ComicSansMS" charset="0"/>
              </a:rPr>
              <a:t>row and column </a:t>
            </a:r>
            <a:r>
              <a:rPr lang="en-US" dirty="0">
                <a:latin typeface="ComicSansMS" charset="0"/>
              </a:rPr>
              <a:t>indices identify </a:t>
            </a:r>
            <a:r>
              <a:rPr lang="en-US" dirty="0">
                <a:solidFill>
                  <a:srgbClr val="33339B"/>
                </a:solidFill>
                <a:latin typeface="ComicSansMS" charset="0"/>
              </a:rPr>
              <a:t>a point </a:t>
            </a:r>
            <a:r>
              <a:rPr lang="en-US" dirty="0">
                <a:latin typeface="ComicSansMS" charset="0"/>
              </a:rPr>
              <a:t>in the image and the corresponding </a:t>
            </a:r>
            <a:r>
              <a:rPr lang="en-US" dirty="0">
                <a:solidFill>
                  <a:srgbClr val="008181"/>
                </a:solidFill>
                <a:latin typeface="ComicSansMS" charset="0"/>
              </a:rPr>
              <a:t>matrix element value </a:t>
            </a:r>
            <a:r>
              <a:rPr lang="en-US" dirty="0">
                <a:latin typeface="ComicSansMS" charset="0"/>
              </a:rPr>
              <a:t>identifies the </a:t>
            </a:r>
            <a:r>
              <a:rPr lang="en-US" dirty="0">
                <a:solidFill>
                  <a:srgbClr val="008181"/>
                </a:solidFill>
                <a:latin typeface="ComicSansMS" charset="0"/>
              </a:rPr>
              <a:t>gray level </a:t>
            </a:r>
            <a:r>
              <a:rPr lang="en-US" dirty="0">
                <a:latin typeface="ComicSansMS" charset="0"/>
              </a:rPr>
              <a:t>at that point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3810000" y="4114800"/>
            <a:ext cx="5271424" cy="2209320"/>
            <a:chOff x="396875" y="4260850"/>
            <a:chExt cx="8262568" cy="2368550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218" y="4260850"/>
              <a:ext cx="4848225" cy="221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7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172061849"/>
                </p:ext>
              </p:extLst>
            </p:nvPr>
          </p:nvGraphicFramePr>
          <p:xfrm>
            <a:off x="396875" y="4267200"/>
            <a:ext cx="2955925" cy="2362200"/>
          </p:xfrm>
          <a:graphic>
            <a:graphicData uri="http://schemas.openxmlformats.org/presentationml/2006/ole">
              <p:oleObj spid="_x0000_s12461" name="Bitmap Image" r:id="rId4" imgW="3352381" imgH="2742857" progId="PBrush">
                <p:embed/>
              </p:oleObj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2057400" y="5257800"/>
              <a:ext cx="228600" cy="152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3" name="Straight Arrow Connector 2"/>
            <p:cNvCxnSpPr>
              <a:stCxn id="8" idx="0"/>
            </p:cNvCxnSpPr>
            <p:nvPr/>
          </p:nvCxnSpPr>
          <p:spPr>
            <a:xfrm flipV="1">
              <a:off x="2171700" y="4267200"/>
              <a:ext cx="1971675" cy="9906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</p:cNvCxnSpPr>
            <p:nvPr/>
          </p:nvCxnSpPr>
          <p:spPr>
            <a:xfrm>
              <a:off x="2171700" y="5410200"/>
              <a:ext cx="1971675" cy="10668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0" name="TextBox 9"/>
              <p:cNvSpPr txBox="1"/>
              <p:nvPr/>
            </p:nvSpPr>
            <p:spPr>
              <a:xfrm>
                <a:off x="76200" y="4585445"/>
                <a:ext cx="3733800" cy="1045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⋯</m:t>
                                      </m:r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−1,0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−1,1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⋯</m:t>
                                          </m:r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0,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⋮</m:t>
                                          </m:r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4585445"/>
                <a:ext cx="3733800" cy="104522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1255283" y="5765380"/>
            <a:ext cx="175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as matrix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409145F-F896-4B91-A42C-143E4ABB5DCA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22352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Spatial and Intensity Resolution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57200" y="1935360"/>
            <a:ext cx="8229240" cy="438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Spatial resolution refers to </a:t>
            </a: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Smallest discernible detail of an image</a:t>
            </a: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Pixels (dots) per unit distance</a:t>
            </a:r>
          </a:p>
          <a:p>
            <a:pPr marL="1188720" lvl="2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dpi - dot per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inch,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lpi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ppi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Line pair per unit distance</a:t>
            </a:r>
          </a:p>
          <a:p>
            <a:pPr marL="274320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Intensity resolution refers to </a:t>
            </a: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Smallest discernible change in intensity level</a:t>
            </a: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dirty="0" smtClean="0"/>
              <a:t>number of intensity levels used to represent the image.</a:t>
            </a:r>
            <a:endParaRPr lang="en-US" sz="24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Commonly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number of bits to quantize intensity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level</a:t>
            </a:r>
          </a:p>
          <a:p>
            <a:pPr marL="731520" lvl="1" indent="-273960"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400" dirty="0" smtClean="0"/>
              <a:t>Higher the intensity level, higher the image quality and higher the size of image.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25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D6F6D02-93A8-4DE2-A338-17A999B66D1F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4930775" y="1782763"/>
            <a:ext cx="2674938" cy="1828800"/>
            <a:chOff x="3106" y="873"/>
            <a:chExt cx="1685" cy="1152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3111" y="873"/>
              <a:ext cx="1680" cy="1152"/>
              <a:chOff x="3111" y="873"/>
              <a:chExt cx="1680" cy="1152"/>
            </a:xfrm>
          </p:grpSpPr>
          <p:sp>
            <p:nvSpPr>
              <p:cNvPr id="92256" name="Rectangle 4"/>
              <p:cNvSpPr>
                <a:spLocks noChangeArrowheads="1"/>
              </p:cNvSpPr>
              <p:nvPr/>
            </p:nvSpPr>
            <p:spPr bwMode="auto">
              <a:xfrm>
                <a:off x="3111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7" name="Rectangle 5"/>
              <p:cNvSpPr>
                <a:spLocks noChangeArrowheads="1"/>
              </p:cNvSpPr>
              <p:nvPr/>
            </p:nvSpPr>
            <p:spPr bwMode="auto">
              <a:xfrm>
                <a:off x="3591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8" name="Rectangle 6"/>
              <p:cNvSpPr>
                <a:spLocks noChangeArrowheads="1"/>
              </p:cNvSpPr>
              <p:nvPr/>
            </p:nvSpPr>
            <p:spPr bwMode="auto">
              <a:xfrm>
                <a:off x="4071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9" name="Rectangle 7"/>
              <p:cNvSpPr>
                <a:spLocks noChangeArrowheads="1"/>
              </p:cNvSpPr>
              <p:nvPr/>
            </p:nvSpPr>
            <p:spPr bwMode="auto">
              <a:xfrm>
                <a:off x="3351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60" name="Rectangle 8"/>
              <p:cNvSpPr>
                <a:spLocks noChangeArrowheads="1"/>
              </p:cNvSpPr>
              <p:nvPr/>
            </p:nvSpPr>
            <p:spPr bwMode="auto">
              <a:xfrm>
                <a:off x="3831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61" name="Rectangle 9"/>
              <p:cNvSpPr>
                <a:spLocks noChangeArrowheads="1"/>
              </p:cNvSpPr>
              <p:nvPr/>
            </p:nvSpPr>
            <p:spPr bwMode="auto">
              <a:xfrm>
                <a:off x="4311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62" name="Rectangle 10"/>
              <p:cNvSpPr>
                <a:spLocks noChangeArrowheads="1"/>
              </p:cNvSpPr>
              <p:nvPr/>
            </p:nvSpPr>
            <p:spPr bwMode="auto">
              <a:xfrm>
                <a:off x="4551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92255" name="Rectangle 11"/>
            <p:cNvSpPr>
              <a:spLocks noChangeArrowheads="1"/>
            </p:cNvSpPr>
            <p:nvPr/>
          </p:nvSpPr>
          <p:spPr bwMode="auto">
            <a:xfrm>
              <a:off x="3106" y="873"/>
              <a:ext cx="16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</p:grp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0" y="-36513"/>
            <a:ext cx="75247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i="1" dirty="0">
                <a:solidFill>
                  <a:schemeClr val="accent2"/>
                </a:solidFill>
                <a:latin typeface="Arial" charset="0"/>
                <a:cs typeface="Arial" charset="0"/>
              </a:rPr>
              <a:t>How to choose the spatial resolution</a:t>
            </a:r>
          </a:p>
        </p:txBody>
      </p: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1246188" y="1782763"/>
            <a:ext cx="2667000" cy="1828800"/>
            <a:chOff x="785" y="873"/>
            <a:chExt cx="1680" cy="1152"/>
          </a:xfrm>
        </p:grpSpPr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785" y="873"/>
              <a:ext cx="1680" cy="1152"/>
              <a:chOff x="785" y="873"/>
              <a:chExt cx="1680" cy="1152"/>
            </a:xfrm>
          </p:grpSpPr>
          <p:sp>
            <p:nvSpPr>
              <p:cNvPr id="92247" name="Rectangle 15"/>
              <p:cNvSpPr>
                <a:spLocks noChangeArrowheads="1"/>
              </p:cNvSpPr>
              <p:nvPr/>
            </p:nvSpPr>
            <p:spPr bwMode="auto">
              <a:xfrm>
                <a:off x="78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48" name="Rectangle 16"/>
              <p:cNvSpPr>
                <a:spLocks noChangeArrowheads="1"/>
              </p:cNvSpPr>
              <p:nvPr/>
            </p:nvSpPr>
            <p:spPr bwMode="auto">
              <a:xfrm>
                <a:off x="126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49" name="Rectangle 17"/>
              <p:cNvSpPr>
                <a:spLocks noChangeArrowheads="1"/>
              </p:cNvSpPr>
              <p:nvPr/>
            </p:nvSpPr>
            <p:spPr bwMode="auto">
              <a:xfrm>
                <a:off x="174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0" name="Rectangle 18"/>
              <p:cNvSpPr>
                <a:spLocks noChangeArrowheads="1"/>
              </p:cNvSpPr>
              <p:nvPr/>
            </p:nvSpPr>
            <p:spPr bwMode="auto">
              <a:xfrm>
                <a:off x="102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1" name="Rectangle 19"/>
              <p:cNvSpPr>
                <a:spLocks noChangeArrowheads="1"/>
              </p:cNvSpPr>
              <p:nvPr/>
            </p:nvSpPr>
            <p:spPr bwMode="auto">
              <a:xfrm>
                <a:off x="150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2" name="Rectangle 20"/>
              <p:cNvSpPr>
                <a:spLocks noChangeArrowheads="1"/>
              </p:cNvSpPr>
              <p:nvPr/>
            </p:nvSpPr>
            <p:spPr bwMode="auto">
              <a:xfrm>
                <a:off x="198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2253" name="Rectangle 21"/>
              <p:cNvSpPr>
                <a:spLocks noChangeArrowheads="1"/>
              </p:cNvSpPr>
              <p:nvPr/>
            </p:nvSpPr>
            <p:spPr bwMode="auto">
              <a:xfrm>
                <a:off x="222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92246" name="Rectangle 22"/>
            <p:cNvSpPr>
              <a:spLocks noChangeArrowheads="1"/>
            </p:cNvSpPr>
            <p:nvPr/>
          </p:nvSpPr>
          <p:spPr bwMode="auto">
            <a:xfrm>
              <a:off x="785" y="873"/>
              <a:ext cx="16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1365250" y="1493838"/>
            <a:ext cx="2819400" cy="2133600"/>
            <a:chOff x="528" y="2448"/>
            <a:chExt cx="1776" cy="1344"/>
          </a:xfrm>
        </p:grpSpPr>
        <p:sp>
          <p:nvSpPr>
            <p:cNvPr id="92226" name="Line 24"/>
            <p:cNvSpPr>
              <a:spLocks noChangeShapeType="1"/>
            </p:cNvSpPr>
            <p:nvPr/>
          </p:nvSpPr>
          <p:spPr bwMode="auto">
            <a:xfrm>
              <a:off x="720" y="2448"/>
              <a:ext cx="0" cy="134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27" name="Line 25"/>
            <p:cNvSpPr>
              <a:spLocks noChangeShapeType="1"/>
            </p:cNvSpPr>
            <p:nvPr/>
          </p:nvSpPr>
          <p:spPr bwMode="auto">
            <a:xfrm>
              <a:off x="528" y="2624"/>
              <a:ext cx="177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28" name="Line 26"/>
            <p:cNvSpPr>
              <a:spLocks noChangeShapeType="1"/>
            </p:cNvSpPr>
            <p:nvPr/>
          </p:nvSpPr>
          <p:spPr bwMode="auto">
            <a:xfrm>
              <a:off x="1248" y="2448"/>
              <a:ext cx="0" cy="134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29" name="Line 27"/>
            <p:cNvSpPr>
              <a:spLocks noChangeShapeType="1"/>
            </p:cNvSpPr>
            <p:nvPr/>
          </p:nvSpPr>
          <p:spPr bwMode="auto">
            <a:xfrm>
              <a:off x="1776" y="2448"/>
              <a:ext cx="0" cy="1344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30" name="Line 28"/>
            <p:cNvSpPr>
              <a:spLocks noChangeShapeType="1"/>
            </p:cNvSpPr>
            <p:nvPr/>
          </p:nvSpPr>
          <p:spPr bwMode="auto">
            <a:xfrm>
              <a:off x="528" y="3120"/>
              <a:ext cx="177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31" name="Line 29"/>
            <p:cNvSpPr>
              <a:spLocks noChangeShapeType="1"/>
            </p:cNvSpPr>
            <p:nvPr/>
          </p:nvSpPr>
          <p:spPr bwMode="auto">
            <a:xfrm>
              <a:off x="528" y="3648"/>
              <a:ext cx="177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7" name="Group 30"/>
            <p:cNvGrpSpPr>
              <a:grpSpLocks/>
            </p:cNvGrpSpPr>
            <p:nvPr/>
          </p:nvGrpSpPr>
          <p:grpSpPr bwMode="auto">
            <a:xfrm>
              <a:off x="888" y="2760"/>
              <a:ext cx="720" cy="720"/>
              <a:chOff x="864" y="2784"/>
              <a:chExt cx="720" cy="720"/>
            </a:xfrm>
          </p:grpSpPr>
          <p:grpSp>
            <p:nvGrpSpPr>
              <p:cNvPr id="8" name="Group 31"/>
              <p:cNvGrpSpPr>
                <a:grpSpLocks/>
              </p:cNvGrpSpPr>
              <p:nvPr/>
            </p:nvGrpSpPr>
            <p:grpSpPr bwMode="auto">
              <a:xfrm>
                <a:off x="864" y="2784"/>
                <a:ext cx="192" cy="192"/>
                <a:chOff x="912" y="2784"/>
                <a:chExt cx="192" cy="192"/>
              </a:xfrm>
            </p:grpSpPr>
            <p:sp>
              <p:nvSpPr>
                <p:cNvPr id="92243" name="Line 32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4" name="Line 33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9" name="Group 34"/>
              <p:cNvGrpSpPr>
                <a:grpSpLocks/>
              </p:cNvGrpSpPr>
              <p:nvPr/>
            </p:nvGrpSpPr>
            <p:grpSpPr bwMode="auto">
              <a:xfrm>
                <a:off x="1392" y="2784"/>
                <a:ext cx="192" cy="192"/>
                <a:chOff x="912" y="2784"/>
                <a:chExt cx="192" cy="192"/>
              </a:xfrm>
            </p:grpSpPr>
            <p:sp>
              <p:nvSpPr>
                <p:cNvPr id="92241" name="Line 35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2" name="Line 36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0" name="Group 37"/>
              <p:cNvGrpSpPr>
                <a:grpSpLocks/>
              </p:cNvGrpSpPr>
              <p:nvPr/>
            </p:nvGrpSpPr>
            <p:grpSpPr bwMode="auto">
              <a:xfrm>
                <a:off x="864" y="3312"/>
                <a:ext cx="192" cy="192"/>
                <a:chOff x="912" y="2784"/>
                <a:chExt cx="192" cy="192"/>
              </a:xfrm>
            </p:grpSpPr>
            <p:sp>
              <p:nvSpPr>
                <p:cNvPr id="92239" name="Line 38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40" name="Line 39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1" name="Group 40"/>
              <p:cNvGrpSpPr>
                <a:grpSpLocks/>
              </p:cNvGrpSpPr>
              <p:nvPr/>
            </p:nvGrpSpPr>
            <p:grpSpPr bwMode="auto">
              <a:xfrm>
                <a:off x="1392" y="3312"/>
                <a:ext cx="192" cy="192"/>
                <a:chOff x="912" y="2784"/>
                <a:chExt cx="192" cy="192"/>
              </a:xfrm>
            </p:grpSpPr>
            <p:sp>
              <p:nvSpPr>
                <p:cNvPr id="92237" name="Line 41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38" name="Line 42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chemeClr val="accent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" name="Group 43"/>
          <p:cNvGrpSpPr>
            <a:grpSpLocks/>
          </p:cNvGrpSpPr>
          <p:nvPr/>
        </p:nvGrpSpPr>
        <p:grpSpPr bwMode="auto">
          <a:xfrm>
            <a:off x="4705350" y="1700213"/>
            <a:ext cx="2819400" cy="2133600"/>
            <a:chOff x="528" y="2448"/>
            <a:chExt cx="1776" cy="1344"/>
          </a:xfrm>
        </p:grpSpPr>
        <p:sp>
          <p:nvSpPr>
            <p:cNvPr id="92207" name="Line 44"/>
            <p:cNvSpPr>
              <a:spLocks noChangeShapeType="1"/>
            </p:cNvSpPr>
            <p:nvPr/>
          </p:nvSpPr>
          <p:spPr bwMode="auto">
            <a:xfrm>
              <a:off x="720" y="2448"/>
              <a:ext cx="0" cy="13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8" name="Line 45"/>
            <p:cNvSpPr>
              <a:spLocks noChangeShapeType="1"/>
            </p:cNvSpPr>
            <p:nvPr/>
          </p:nvSpPr>
          <p:spPr bwMode="auto">
            <a:xfrm>
              <a:off x="528" y="2592"/>
              <a:ext cx="17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9" name="Line 46"/>
            <p:cNvSpPr>
              <a:spLocks noChangeShapeType="1"/>
            </p:cNvSpPr>
            <p:nvPr/>
          </p:nvSpPr>
          <p:spPr bwMode="auto">
            <a:xfrm>
              <a:off x="1248" y="2448"/>
              <a:ext cx="0" cy="13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10" name="Line 47"/>
            <p:cNvSpPr>
              <a:spLocks noChangeShapeType="1"/>
            </p:cNvSpPr>
            <p:nvPr/>
          </p:nvSpPr>
          <p:spPr bwMode="auto">
            <a:xfrm>
              <a:off x="1776" y="2448"/>
              <a:ext cx="0" cy="1344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11" name="Line 48"/>
            <p:cNvSpPr>
              <a:spLocks noChangeShapeType="1"/>
            </p:cNvSpPr>
            <p:nvPr/>
          </p:nvSpPr>
          <p:spPr bwMode="auto">
            <a:xfrm>
              <a:off x="528" y="3120"/>
              <a:ext cx="17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12" name="Line 49"/>
            <p:cNvSpPr>
              <a:spLocks noChangeShapeType="1"/>
            </p:cNvSpPr>
            <p:nvPr/>
          </p:nvSpPr>
          <p:spPr bwMode="auto">
            <a:xfrm>
              <a:off x="528" y="3648"/>
              <a:ext cx="1776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3" name="Group 50"/>
            <p:cNvGrpSpPr>
              <a:grpSpLocks/>
            </p:cNvGrpSpPr>
            <p:nvPr/>
          </p:nvGrpSpPr>
          <p:grpSpPr bwMode="auto">
            <a:xfrm>
              <a:off x="888" y="2760"/>
              <a:ext cx="720" cy="720"/>
              <a:chOff x="864" y="2784"/>
              <a:chExt cx="720" cy="720"/>
            </a:xfrm>
          </p:grpSpPr>
          <p:grpSp>
            <p:nvGrpSpPr>
              <p:cNvPr id="14" name="Group 51"/>
              <p:cNvGrpSpPr>
                <a:grpSpLocks/>
              </p:cNvGrpSpPr>
              <p:nvPr/>
            </p:nvGrpSpPr>
            <p:grpSpPr bwMode="auto">
              <a:xfrm>
                <a:off x="864" y="2784"/>
                <a:ext cx="192" cy="192"/>
                <a:chOff x="912" y="2784"/>
                <a:chExt cx="192" cy="192"/>
              </a:xfrm>
            </p:grpSpPr>
            <p:sp>
              <p:nvSpPr>
                <p:cNvPr id="92224" name="Line 52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5" name="Line 53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5" name="Group 54"/>
              <p:cNvGrpSpPr>
                <a:grpSpLocks/>
              </p:cNvGrpSpPr>
              <p:nvPr/>
            </p:nvGrpSpPr>
            <p:grpSpPr bwMode="auto">
              <a:xfrm>
                <a:off x="1392" y="2784"/>
                <a:ext cx="192" cy="192"/>
                <a:chOff x="912" y="2784"/>
                <a:chExt cx="192" cy="192"/>
              </a:xfrm>
            </p:grpSpPr>
            <p:sp>
              <p:nvSpPr>
                <p:cNvPr id="92222" name="Line 55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3" name="Line 56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6" name="Group 57"/>
              <p:cNvGrpSpPr>
                <a:grpSpLocks/>
              </p:cNvGrpSpPr>
              <p:nvPr/>
            </p:nvGrpSpPr>
            <p:grpSpPr bwMode="auto">
              <a:xfrm>
                <a:off x="864" y="3312"/>
                <a:ext cx="192" cy="192"/>
                <a:chOff x="912" y="2784"/>
                <a:chExt cx="192" cy="192"/>
              </a:xfrm>
            </p:grpSpPr>
            <p:sp>
              <p:nvSpPr>
                <p:cNvPr id="92220" name="Line 58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21" name="Line 59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7" name="Group 60"/>
              <p:cNvGrpSpPr>
                <a:grpSpLocks/>
              </p:cNvGrpSpPr>
              <p:nvPr/>
            </p:nvGrpSpPr>
            <p:grpSpPr bwMode="auto">
              <a:xfrm>
                <a:off x="1392" y="3312"/>
                <a:ext cx="192" cy="192"/>
                <a:chOff x="912" y="2784"/>
                <a:chExt cx="192" cy="192"/>
              </a:xfrm>
            </p:grpSpPr>
            <p:sp>
              <p:nvSpPr>
                <p:cNvPr id="92218" name="Line 61"/>
                <p:cNvSpPr>
                  <a:spLocks noChangeShapeType="1"/>
                </p:cNvSpPr>
                <p:nvPr/>
              </p:nvSpPr>
              <p:spPr bwMode="auto">
                <a:xfrm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19" name="Line 62"/>
                <p:cNvSpPr>
                  <a:spLocks noChangeShapeType="1"/>
                </p:cNvSpPr>
                <p:nvPr/>
              </p:nvSpPr>
              <p:spPr bwMode="auto">
                <a:xfrm rot="-5400000">
                  <a:off x="1008" y="2784"/>
                  <a:ext cx="0" cy="19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24639" name="Rectangle 63"/>
          <p:cNvSpPr>
            <a:spLocks noChangeArrowheads="1"/>
          </p:cNvSpPr>
          <p:nvPr/>
        </p:nvSpPr>
        <p:spPr bwMode="auto">
          <a:xfrm>
            <a:off x="1882775" y="5041900"/>
            <a:ext cx="842963" cy="84296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40" name="Rectangle 64"/>
          <p:cNvSpPr>
            <a:spLocks noChangeArrowheads="1"/>
          </p:cNvSpPr>
          <p:nvPr/>
        </p:nvSpPr>
        <p:spPr bwMode="auto">
          <a:xfrm>
            <a:off x="2725738" y="5041900"/>
            <a:ext cx="842962" cy="84296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41" name="Rectangle 65"/>
          <p:cNvSpPr>
            <a:spLocks noChangeArrowheads="1"/>
          </p:cNvSpPr>
          <p:nvPr/>
        </p:nvSpPr>
        <p:spPr bwMode="auto">
          <a:xfrm>
            <a:off x="1884363" y="4208463"/>
            <a:ext cx="842962" cy="842962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42" name="Rectangle 66"/>
          <p:cNvSpPr>
            <a:spLocks noChangeArrowheads="1"/>
          </p:cNvSpPr>
          <p:nvPr/>
        </p:nvSpPr>
        <p:spPr bwMode="auto">
          <a:xfrm>
            <a:off x="2725738" y="4191000"/>
            <a:ext cx="842962" cy="842963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18" name="Group 67"/>
          <p:cNvGrpSpPr>
            <a:grpSpLocks/>
          </p:cNvGrpSpPr>
          <p:nvPr/>
        </p:nvGrpSpPr>
        <p:grpSpPr bwMode="auto">
          <a:xfrm>
            <a:off x="1581150" y="3968750"/>
            <a:ext cx="2819400" cy="2133600"/>
            <a:chOff x="3340" y="2527"/>
            <a:chExt cx="1776" cy="1344"/>
          </a:xfrm>
        </p:grpSpPr>
        <p:sp>
          <p:nvSpPr>
            <p:cNvPr id="92201" name="Line 68"/>
            <p:cNvSpPr>
              <a:spLocks noChangeShapeType="1"/>
            </p:cNvSpPr>
            <p:nvPr/>
          </p:nvSpPr>
          <p:spPr bwMode="auto">
            <a:xfrm>
              <a:off x="3532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2" name="Line 69"/>
            <p:cNvSpPr>
              <a:spLocks noChangeShapeType="1"/>
            </p:cNvSpPr>
            <p:nvPr/>
          </p:nvSpPr>
          <p:spPr bwMode="auto">
            <a:xfrm>
              <a:off x="3340" y="2671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3" name="Line 70"/>
            <p:cNvSpPr>
              <a:spLocks noChangeShapeType="1"/>
            </p:cNvSpPr>
            <p:nvPr/>
          </p:nvSpPr>
          <p:spPr bwMode="auto">
            <a:xfrm>
              <a:off x="4060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4" name="Line 71"/>
            <p:cNvSpPr>
              <a:spLocks noChangeShapeType="1"/>
            </p:cNvSpPr>
            <p:nvPr/>
          </p:nvSpPr>
          <p:spPr bwMode="auto">
            <a:xfrm>
              <a:off x="4588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5" name="Line 72"/>
            <p:cNvSpPr>
              <a:spLocks noChangeShapeType="1"/>
            </p:cNvSpPr>
            <p:nvPr/>
          </p:nvSpPr>
          <p:spPr bwMode="auto">
            <a:xfrm>
              <a:off x="3340" y="3199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206" name="Line 73"/>
            <p:cNvSpPr>
              <a:spLocks noChangeShapeType="1"/>
            </p:cNvSpPr>
            <p:nvPr/>
          </p:nvSpPr>
          <p:spPr bwMode="auto">
            <a:xfrm>
              <a:off x="3340" y="3727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74"/>
          <p:cNvGrpSpPr>
            <a:grpSpLocks/>
          </p:cNvGrpSpPr>
          <p:nvPr/>
        </p:nvGrpSpPr>
        <p:grpSpPr bwMode="auto">
          <a:xfrm>
            <a:off x="4737100" y="1106488"/>
            <a:ext cx="3324225" cy="461962"/>
            <a:chOff x="295" y="3745"/>
            <a:chExt cx="1676" cy="291"/>
          </a:xfrm>
        </p:grpSpPr>
        <p:sp>
          <p:nvSpPr>
            <p:cNvPr id="92197" name="Text Box 75"/>
            <p:cNvSpPr txBox="1">
              <a:spLocks noChangeArrowheads="1"/>
            </p:cNvSpPr>
            <p:nvPr/>
          </p:nvSpPr>
          <p:spPr bwMode="auto">
            <a:xfrm>
              <a:off x="540" y="3745"/>
              <a:ext cx="1431" cy="29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/>
              <a:r>
                <a:rPr lang="en-US"/>
                <a:t>=</a:t>
              </a:r>
              <a:r>
                <a:rPr lang="en-US" sz="2000"/>
                <a:t> </a:t>
              </a:r>
              <a:r>
                <a:rPr lang="en-US"/>
                <a:t>Sampling locations</a:t>
              </a:r>
            </a:p>
          </p:txBody>
        </p:sp>
        <p:grpSp>
          <p:nvGrpSpPr>
            <p:cNvPr id="20" name="Group 76"/>
            <p:cNvGrpSpPr>
              <a:grpSpLocks/>
            </p:cNvGrpSpPr>
            <p:nvPr/>
          </p:nvGrpSpPr>
          <p:grpSpPr bwMode="auto">
            <a:xfrm>
              <a:off x="295" y="3804"/>
              <a:ext cx="192" cy="192"/>
              <a:chOff x="912" y="2784"/>
              <a:chExt cx="192" cy="192"/>
            </a:xfrm>
          </p:grpSpPr>
          <p:sp>
            <p:nvSpPr>
              <p:cNvPr id="92199" name="Line 77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00" name="Line 78"/>
              <p:cNvSpPr>
                <a:spLocks noChangeShapeType="1"/>
              </p:cNvSpPr>
              <p:nvPr/>
            </p:nvSpPr>
            <p:spPr bwMode="auto">
              <a:xfrm rot="-5400000">
                <a:off x="1008" y="278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4655" name="Rectangle 79"/>
          <p:cNvSpPr>
            <a:spLocks noChangeArrowheads="1"/>
          </p:cNvSpPr>
          <p:nvPr/>
        </p:nvSpPr>
        <p:spPr bwMode="auto">
          <a:xfrm>
            <a:off x="5334000" y="5033963"/>
            <a:ext cx="842963" cy="84296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56" name="Rectangle 80"/>
          <p:cNvSpPr>
            <a:spLocks noChangeArrowheads="1"/>
          </p:cNvSpPr>
          <p:nvPr/>
        </p:nvSpPr>
        <p:spPr bwMode="auto">
          <a:xfrm>
            <a:off x="6176963" y="5033963"/>
            <a:ext cx="842962" cy="84296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57" name="Rectangle 81"/>
          <p:cNvSpPr>
            <a:spLocks noChangeArrowheads="1"/>
          </p:cNvSpPr>
          <p:nvPr/>
        </p:nvSpPr>
        <p:spPr bwMode="auto">
          <a:xfrm>
            <a:off x="5335588" y="4200525"/>
            <a:ext cx="842962" cy="842963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58" name="Rectangle 82"/>
          <p:cNvSpPr>
            <a:spLocks noChangeArrowheads="1"/>
          </p:cNvSpPr>
          <p:nvPr/>
        </p:nvSpPr>
        <p:spPr bwMode="auto">
          <a:xfrm>
            <a:off x="6176963" y="4202113"/>
            <a:ext cx="842962" cy="842962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21" name="Group 83"/>
          <p:cNvGrpSpPr>
            <a:grpSpLocks/>
          </p:cNvGrpSpPr>
          <p:nvPr/>
        </p:nvGrpSpPr>
        <p:grpSpPr bwMode="auto">
          <a:xfrm>
            <a:off x="5027613" y="3968750"/>
            <a:ext cx="2819400" cy="2133600"/>
            <a:chOff x="3340" y="2527"/>
            <a:chExt cx="1776" cy="1344"/>
          </a:xfrm>
        </p:grpSpPr>
        <p:sp>
          <p:nvSpPr>
            <p:cNvPr id="92191" name="Line 84"/>
            <p:cNvSpPr>
              <a:spLocks noChangeShapeType="1"/>
            </p:cNvSpPr>
            <p:nvPr/>
          </p:nvSpPr>
          <p:spPr bwMode="auto">
            <a:xfrm>
              <a:off x="3532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92" name="Line 85"/>
            <p:cNvSpPr>
              <a:spLocks noChangeShapeType="1"/>
            </p:cNvSpPr>
            <p:nvPr/>
          </p:nvSpPr>
          <p:spPr bwMode="auto">
            <a:xfrm>
              <a:off x="3340" y="2671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93" name="Line 86"/>
            <p:cNvSpPr>
              <a:spLocks noChangeShapeType="1"/>
            </p:cNvSpPr>
            <p:nvPr/>
          </p:nvSpPr>
          <p:spPr bwMode="auto">
            <a:xfrm>
              <a:off x="4060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94" name="Line 87"/>
            <p:cNvSpPr>
              <a:spLocks noChangeShapeType="1"/>
            </p:cNvSpPr>
            <p:nvPr/>
          </p:nvSpPr>
          <p:spPr bwMode="auto">
            <a:xfrm>
              <a:off x="4588" y="2527"/>
              <a:ext cx="0" cy="13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95" name="Line 88"/>
            <p:cNvSpPr>
              <a:spLocks noChangeShapeType="1"/>
            </p:cNvSpPr>
            <p:nvPr/>
          </p:nvSpPr>
          <p:spPr bwMode="auto">
            <a:xfrm>
              <a:off x="3340" y="3199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196" name="Line 89"/>
            <p:cNvSpPr>
              <a:spLocks noChangeShapeType="1"/>
            </p:cNvSpPr>
            <p:nvPr/>
          </p:nvSpPr>
          <p:spPr bwMode="auto">
            <a:xfrm>
              <a:off x="3340" y="3727"/>
              <a:ext cx="17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666" name="Text Box 90"/>
          <p:cNvSpPr txBox="1">
            <a:spLocks noChangeArrowheads="1"/>
          </p:cNvSpPr>
          <p:nvPr/>
        </p:nvSpPr>
        <p:spPr bwMode="auto">
          <a:xfrm rot="-5400000">
            <a:off x="161925" y="2500313"/>
            <a:ext cx="1711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Original image</a:t>
            </a:r>
          </a:p>
        </p:txBody>
      </p:sp>
      <p:sp>
        <p:nvSpPr>
          <p:cNvPr id="24667" name="Text Box 91"/>
          <p:cNvSpPr txBox="1">
            <a:spLocks noChangeArrowheads="1"/>
          </p:cNvSpPr>
          <p:nvPr/>
        </p:nvSpPr>
        <p:spPr bwMode="auto">
          <a:xfrm rot="-5400000">
            <a:off x="42069" y="4752182"/>
            <a:ext cx="2268537" cy="43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200"/>
              <a:t>Sampled image</a:t>
            </a:r>
          </a:p>
        </p:txBody>
      </p:sp>
      <p:sp>
        <p:nvSpPr>
          <p:cNvPr id="24668" name="Arc 92"/>
          <p:cNvSpPr>
            <a:spLocks/>
          </p:cNvSpPr>
          <p:nvPr/>
        </p:nvSpPr>
        <p:spPr bwMode="auto">
          <a:xfrm flipH="1">
            <a:off x="1971675" y="2997200"/>
            <a:ext cx="619125" cy="2441575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69" name="Arc 93"/>
          <p:cNvSpPr>
            <a:spLocks/>
          </p:cNvSpPr>
          <p:nvPr/>
        </p:nvSpPr>
        <p:spPr bwMode="auto">
          <a:xfrm flipH="1">
            <a:off x="2814638" y="2970213"/>
            <a:ext cx="619125" cy="2441575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0" name="Arc 94"/>
          <p:cNvSpPr>
            <a:spLocks/>
          </p:cNvSpPr>
          <p:nvPr/>
        </p:nvSpPr>
        <p:spPr bwMode="auto">
          <a:xfrm rot="10800000" flipH="1">
            <a:off x="1812925" y="2146300"/>
            <a:ext cx="619125" cy="2441575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1" name="Arc 95"/>
          <p:cNvSpPr>
            <a:spLocks/>
          </p:cNvSpPr>
          <p:nvPr/>
        </p:nvSpPr>
        <p:spPr bwMode="auto">
          <a:xfrm rot="10800000" flipH="1">
            <a:off x="2636838" y="2120900"/>
            <a:ext cx="619125" cy="2441575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2" name="Text Box 96"/>
          <p:cNvSpPr txBox="1">
            <a:spLocks noChangeArrowheads="1"/>
          </p:cNvSpPr>
          <p:nvPr/>
        </p:nvSpPr>
        <p:spPr bwMode="auto">
          <a:xfrm>
            <a:off x="977900" y="6172200"/>
            <a:ext cx="70834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 sz="2800"/>
              <a:t>Under sampling, we lost some image details!</a:t>
            </a:r>
          </a:p>
        </p:txBody>
      </p:sp>
      <p:sp>
        <p:nvSpPr>
          <p:cNvPr id="24673" name="Arc 97"/>
          <p:cNvSpPr>
            <a:spLocks/>
          </p:cNvSpPr>
          <p:nvPr/>
        </p:nvSpPr>
        <p:spPr bwMode="auto">
          <a:xfrm flipH="1">
            <a:off x="5251450" y="3203575"/>
            <a:ext cx="852488" cy="2227263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4" name="Arc 98"/>
          <p:cNvSpPr>
            <a:spLocks/>
          </p:cNvSpPr>
          <p:nvPr/>
        </p:nvSpPr>
        <p:spPr bwMode="auto">
          <a:xfrm flipH="1">
            <a:off x="6111875" y="3203575"/>
            <a:ext cx="852488" cy="2227263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5" name="Arc 99"/>
          <p:cNvSpPr>
            <a:spLocks/>
          </p:cNvSpPr>
          <p:nvPr/>
        </p:nvSpPr>
        <p:spPr bwMode="auto">
          <a:xfrm flipV="1">
            <a:off x="5054600" y="2379663"/>
            <a:ext cx="852488" cy="2227262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6" name="Arc 100"/>
          <p:cNvSpPr>
            <a:spLocks/>
          </p:cNvSpPr>
          <p:nvPr/>
        </p:nvSpPr>
        <p:spPr bwMode="auto">
          <a:xfrm flipV="1">
            <a:off x="5878513" y="2370138"/>
            <a:ext cx="852487" cy="2227262"/>
          </a:xfrm>
          <a:custGeom>
            <a:avLst/>
            <a:gdLst>
              <a:gd name="T0" fmla="*/ 2147483647 w 21600"/>
              <a:gd name="T1" fmla="*/ 0 h 31356"/>
              <a:gd name="T2" fmla="*/ 2147483647 w 21600"/>
              <a:gd name="T3" fmla="*/ 2147483647 h 31356"/>
              <a:gd name="T4" fmla="*/ 0 w 21600"/>
              <a:gd name="T5" fmla="*/ 2147483647 h 31356"/>
              <a:gd name="T6" fmla="*/ 0 60000 65536"/>
              <a:gd name="T7" fmla="*/ 0 60000 65536"/>
              <a:gd name="T8" fmla="*/ 0 60000 65536"/>
              <a:gd name="T9" fmla="*/ 0 w 21600"/>
              <a:gd name="T10" fmla="*/ 0 h 31356"/>
              <a:gd name="T11" fmla="*/ 21600 w 21600"/>
              <a:gd name="T12" fmla="*/ 31356 h 3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356" fill="none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</a:path>
              <a:path w="21600" h="31356" stroke="0" extrusionOk="0">
                <a:moveTo>
                  <a:pt x="17803" y="0"/>
                </a:moveTo>
                <a:cubicBezTo>
                  <a:pt x="20276" y="3599"/>
                  <a:pt x="21600" y="7864"/>
                  <a:pt x="21600" y="12231"/>
                </a:cubicBezTo>
                <a:cubicBezTo>
                  <a:pt x="21600" y="20258"/>
                  <a:pt x="17147" y="27624"/>
                  <a:pt x="10039" y="31355"/>
                </a:cubicBezTo>
                <a:lnTo>
                  <a:pt x="0" y="12231"/>
                </a:lnTo>
                <a:lnTo>
                  <a:pt x="17803" y="0"/>
                </a:lnTo>
                <a:close/>
              </a:path>
            </a:pathLst>
          </a:custGeom>
          <a:noFill/>
          <a:ln w="25400">
            <a:solidFill>
              <a:srgbClr val="00FF00"/>
            </a:solidFill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677" name="AutoShape 101"/>
          <p:cNvSpPr>
            <a:spLocks/>
          </p:cNvSpPr>
          <p:nvPr/>
        </p:nvSpPr>
        <p:spPr bwMode="auto">
          <a:xfrm rot="5400000" flipV="1">
            <a:off x="2849562" y="1112838"/>
            <a:ext cx="168275" cy="838200"/>
          </a:xfrm>
          <a:prstGeom prst="leftBrace">
            <a:avLst>
              <a:gd name="adj1" fmla="val 415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4678" name="Text Box 102"/>
          <p:cNvSpPr txBox="1">
            <a:spLocks noChangeArrowheads="1"/>
          </p:cNvSpPr>
          <p:nvPr/>
        </p:nvSpPr>
        <p:spPr bwMode="auto">
          <a:xfrm>
            <a:off x="1374775" y="985838"/>
            <a:ext cx="26463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hangingPunct="1"/>
            <a:r>
              <a:rPr lang="en-US"/>
              <a:t>Spatial resolution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8" grpId="0" build="p" autoUpdateAnimBg="0"/>
      <p:bldP spid="24639" grpId="0" animBg="1"/>
      <p:bldP spid="24640" grpId="0" animBg="1"/>
      <p:bldP spid="24641" grpId="0" animBg="1"/>
      <p:bldP spid="24642" grpId="0" animBg="1"/>
      <p:bldP spid="24655" grpId="0" animBg="1"/>
      <p:bldP spid="24656" grpId="0" animBg="1"/>
      <p:bldP spid="24657" grpId="0" animBg="1"/>
      <p:bldP spid="24658" grpId="0" animBg="1"/>
      <p:bldP spid="24666" grpId="0" build="p" autoUpdateAnimBg="0"/>
      <p:bldP spid="24667" grpId="0" build="p" autoUpdateAnimBg="0"/>
      <p:bldP spid="24668" grpId="0" animBg="1"/>
      <p:bldP spid="24669" grpId="0" animBg="1"/>
      <p:bldP spid="24670" grpId="0" animBg="1"/>
      <p:bldP spid="24671" grpId="0" animBg="1"/>
      <p:bldP spid="24672" grpId="0" build="p" autoUpdateAnimBg="0"/>
      <p:bldP spid="24673" grpId="0" animBg="1"/>
      <p:bldP spid="24674" grpId="0" animBg="1"/>
      <p:bldP spid="24675" grpId="0" animBg="1"/>
      <p:bldP spid="24676" grpId="0" animBg="1"/>
      <p:bldP spid="24677" grpId="0" animBg="1"/>
      <p:bldP spid="2467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0" y="0"/>
            <a:ext cx="89646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1" i="1">
                <a:solidFill>
                  <a:schemeClr val="accent2"/>
                </a:solidFill>
                <a:latin typeface="Arial" charset="0"/>
                <a:cs typeface="Arial" charset="0"/>
              </a:rPr>
              <a:t>How to choose the spatial resolution : Nyquist Rate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447800" y="1447800"/>
            <a:ext cx="2667000" cy="1828800"/>
            <a:chOff x="785" y="873"/>
            <a:chExt cx="1680" cy="1152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785" y="873"/>
              <a:ext cx="1680" cy="1152"/>
              <a:chOff x="785" y="873"/>
              <a:chExt cx="1680" cy="1152"/>
            </a:xfrm>
          </p:grpSpPr>
          <p:sp>
            <p:nvSpPr>
              <p:cNvPr id="93280" name="Rectangle 5"/>
              <p:cNvSpPr>
                <a:spLocks noChangeArrowheads="1"/>
              </p:cNvSpPr>
              <p:nvPr/>
            </p:nvSpPr>
            <p:spPr bwMode="auto">
              <a:xfrm>
                <a:off x="78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1" name="Rectangle 6"/>
              <p:cNvSpPr>
                <a:spLocks noChangeArrowheads="1"/>
              </p:cNvSpPr>
              <p:nvPr/>
            </p:nvSpPr>
            <p:spPr bwMode="auto">
              <a:xfrm>
                <a:off x="126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2" name="Rectangle 7"/>
              <p:cNvSpPr>
                <a:spLocks noChangeArrowheads="1"/>
              </p:cNvSpPr>
              <p:nvPr/>
            </p:nvSpPr>
            <p:spPr bwMode="auto">
              <a:xfrm>
                <a:off x="174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3" name="Rectangle 8"/>
              <p:cNvSpPr>
                <a:spLocks noChangeArrowheads="1"/>
              </p:cNvSpPr>
              <p:nvPr/>
            </p:nvSpPr>
            <p:spPr bwMode="auto">
              <a:xfrm>
                <a:off x="102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4" name="Rectangle 9"/>
              <p:cNvSpPr>
                <a:spLocks noChangeArrowheads="1"/>
              </p:cNvSpPr>
              <p:nvPr/>
            </p:nvSpPr>
            <p:spPr bwMode="auto">
              <a:xfrm>
                <a:off x="150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5" name="Rectangle 10"/>
              <p:cNvSpPr>
                <a:spLocks noChangeArrowheads="1"/>
              </p:cNvSpPr>
              <p:nvPr/>
            </p:nvSpPr>
            <p:spPr bwMode="auto">
              <a:xfrm>
                <a:off x="1985" y="873"/>
                <a:ext cx="240" cy="1152"/>
              </a:xfrm>
              <a:prstGeom prst="rect">
                <a:avLst/>
              </a:prstGeom>
              <a:solidFill>
                <a:srgbClr val="CC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93286" name="Rectangle 11"/>
              <p:cNvSpPr>
                <a:spLocks noChangeArrowheads="1"/>
              </p:cNvSpPr>
              <p:nvPr/>
            </p:nvSpPr>
            <p:spPr bwMode="auto">
              <a:xfrm>
                <a:off x="2225" y="873"/>
                <a:ext cx="240" cy="1152"/>
              </a:xfrm>
              <a:prstGeom prst="rect">
                <a:avLst/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93279" name="Rectangle 12"/>
            <p:cNvSpPr>
              <a:spLocks noChangeArrowheads="1"/>
            </p:cNvSpPr>
            <p:nvPr/>
          </p:nvSpPr>
          <p:spPr bwMode="auto">
            <a:xfrm>
              <a:off x="785" y="873"/>
              <a:ext cx="1680" cy="115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</p:grpSp>
      <p:sp>
        <p:nvSpPr>
          <p:cNvPr id="25613" name="Text Box 13"/>
          <p:cNvSpPr txBox="1">
            <a:spLocks noChangeArrowheads="1"/>
          </p:cNvSpPr>
          <p:nvPr/>
        </p:nvSpPr>
        <p:spPr bwMode="auto">
          <a:xfrm rot="-5400000">
            <a:off x="312738" y="2103438"/>
            <a:ext cx="17113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Original image</a:t>
            </a:r>
          </a:p>
        </p:txBody>
      </p: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280988" y="5862638"/>
            <a:ext cx="2749550" cy="396875"/>
            <a:chOff x="295" y="3776"/>
            <a:chExt cx="1732" cy="250"/>
          </a:xfrm>
        </p:grpSpPr>
        <p:sp>
          <p:nvSpPr>
            <p:cNvPr id="93274" name="Text Box 15"/>
            <p:cNvSpPr txBox="1">
              <a:spLocks noChangeArrowheads="1"/>
            </p:cNvSpPr>
            <p:nvPr/>
          </p:nvSpPr>
          <p:spPr bwMode="auto">
            <a:xfrm>
              <a:off x="553" y="3776"/>
              <a:ext cx="1474" cy="250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= Sampling locations</a:t>
              </a:r>
            </a:p>
          </p:txBody>
        </p:sp>
        <p:grpSp>
          <p:nvGrpSpPr>
            <p:cNvPr id="5" name="Group 16"/>
            <p:cNvGrpSpPr>
              <a:grpSpLocks/>
            </p:cNvGrpSpPr>
            <p:nvPr/>
          </p:nvGrpSpPr>
          <p:grpSpPr bwMode="auto">
            <a:xfrm>
              <a:off x="295" y="3804"/>
              <a:ext cx="192" cy="192"/>
              <a:chOff x="912" y="2784"/>
              <a:chExt cx="192" cy="192"/>
            </a:xfrm>
          </p:grpSpPr>
          <p:sp>
            <p:nvSpPr>
              <p:cNvPr id="93276" name="Line 17"/>
              <p:cNvSpPr>
                <a:spLocks noChangeShapeType="1"/>
              </p:cNvSpPr>
              <p:nvPr/>
            </p:nvSpPr>
            <p:spPr bwMode="auto">
              <a:xfrm>
                <a:off x="1008" y="278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77" name="Line 18"/>
              <p:cNvSpPr>
                <a:spLocks noChangeShapeType="1"/>
              </p:cNvSpPr>
              <p:nvPr/>
            </p:nvSpPr>
            <p:spPr bwMode="auto">
              <a:xfrm rot="-5400000">
                <a:off x="1008" y="2784"/>
                <a:ext cx="0" cy="19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" name="Group 19"/>
          <p:cNvGrpSpPr>
            <a:grpSpLocks/>
          </p:cNvGrpSpPr>
          <p:nvPr/>
        </p:nvGrpSpPr>
        <p:grpSpPr bwMode="auto">
          <a:xfrm>
            <a:off x="1706563" y="1295400"/>
            <a:ext cx="2103437" cy="2133600"/>
            <a:chOff x="1056" y="816"/>
            <a:chExt cx="1325" cy="1344"/>
          </a:xfrm>
        </p:grpSpPr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1056" y="816"/>
              <a:ext cx="1325" cy="1344"/>
              <a:chOff x="883" y="816"/>
              <a:chExt cx="1325" cy="1344"/>
            </a:xfrm>
          </p:grpSpPr>
          <p:sp>
            <p:nvSpPr>
              <p:cNvPr id="93266" name="Line 21"/>
              <p:cNvSpPr>
                <a:spLocks noChangeShapeType="1"/>
              </p:cNvSpPr>
              <p:nvPr/>
            </p:nvSpPr>
            <p:spPr bwMode="auto">
              <a:xfrm>
                <a:off x="883" y="115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7" name="Line 22"/>
              <p:cNvSpPr>
                <a:spLocks noChangeShapeType="1"/>
              </p:cNvSpPr>
              <p:nvPr/>
            </p:nvSpPr>
            <p:spPr bwMode="auto">
              <a:xfrm flipH="1">
                <a:off x="1191" y="847"/>
                <a:ext cx="19" cy="1313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8" name="Line 23"/>
              <p:cNvSpPr>
                <a:spLocks noChangeShapeType="1"/>
              </p:cNvSpPr>
              <p:nvPr/>
            </p:nvSpPr>
            <p:spPr bwMode="auto">
              <a:xfrm>
                <a:off x="1431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9" name="Line 24"/>
              <p:cNvSpPr>
                <a:spLocks noChangeShapeType="1"/>
              </p:cNvSpPr>
              <p:nvPr/>
            </p:nvSpPr>
            <p:spPr bwMode="auto">
              <a:xfrm>
                <a:off x="1690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70" name="Line 25"/>
              <p:cNvSpPr>
                <a:spLocks noChangeShapeType="1"/>
              </p:cNvSpPr>
              <p:nvPr/>
            </p:nvSpPr>
            <p:spPr bwMode="auto">
              <a:xfrm>
                <a:off x="1917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71" name="Line 26"/>
              <p:cNvSpPr>
                <a:spLocks noChangeShapeType="1"/>
              </p:cNvSpPr>
              <p:nvPr/>
            </p:nvSpPr>
            <p:spPr bwMode="auto">
              <a:xfrm>
                <a:off x="883" y="139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72" name="Line 27"/>
              <p:cNvSpPr>
                <a:spLocks noChangeShapeType="1"/>
              </p:cNvSpPr>
              <p:nvPr/>
            </p:nvSpPr>
            <p:spPr bwMode="auto">
              <a:xfrm>
                <a:off x="883" y="163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73" name="Line 28"/>
              <p:cNvSpPr>
                <a:spLocks noChangeShapeType="1"/>
              </p:cNvSpPr>
              <p:nvPr/>
            </p:nvSpPr>
            <p:spPr bwMode="auto">
              <a:xfrm>
                <a:off x="883" y="187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" name="Group 29"/>
            <p:cNvGrpSpPr>
              <a:grpSpLocks/>
            </p:cNvGrpSpPr>
            <p:nvPr/>
          </p:nvGrpSpPr>
          <p:grpSpPr bwMode="auto">
            <a:xfrm>
              <a:off x="1373" y="1680"/>
              <a:ext cx="144" cy="144"/>
              <a:chOff x="1200" y="1680"/>
              <a:chExt cx="144" cy="144"/>
            </a:xfrm>
          </p:grpSpPr>
          <p:sp>
            <p:nvSpPr>
              <p:cNvPr id="93264" name="Line 30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5" name="Line 31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32"/>
            <p:cNvGrpSpPr>
              <a:grpSpLocks/>
            </p:cNvGrpSpPr>
            <p:nvPr/>
          </p:nvGrpSpPr>
          <p:grpSpPr bwMode="auto">
            <a:xfrm>
              <a:off x="1613" y="1680"/>
              <a:ext cx="144" cy="144"/>
              <a:chOff x="1200" y="1680"/>
              <a:chExt cx="144" cy="144"/>
            </a:xfrm>
          </p:grpSpPr>
          <p:sp>
            <p:nvSpPr>
              <p:cNvPr id="93262" name="Line 33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3" name="Line 34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35"/>
            <p:cNvGrpSpPr>
              <a:grpSpLocks/>
            </p:cNvGrpSpPr>
            <p:nvPr/>
          </p:nvGrpSpPr>
          <p:grpSpPr bwMode="auto">
            <a:xfrm>
              <a:off x="1373" y="1440"/>
              <a:ext cx="144" cy="144"/>
              <a:chOff x="1200" y="1680"/>
              <a:chExt cx="144" cy="144"/>
            </a:xfrm>
          </p:grpSpPr>
          <p:sp>
            <p:nvSpPr>
              <p:cNvPr id="93260" name="Line 36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61" name="Line 37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" name="Group 38"/>
            <p:cNvGrpSpPr>
              <a:grpSpLocks/>
            </p:cNvGrpSpPr>
            <p:nvPr/>
          </p:nvGrpSpPr>
          <p:grpSpPr bwMode="auto">
            <a:xfrm>
              <a:off x="1613" y="1440"/>
              <a:ext cx="144" cy="144"/>
              <a:chOff x="1200" y="1680"/>
              <a:chExt cx="144" cy="144"/>
            </a:xfrm>
          </p:grpSpPr>
          <p:sp>
            <p:nvSpPr>
              <p:cNvPr id="93258" name="Line 39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59" name="Line 40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2" name="Group 41"/>
            <p:cNvGrpSpPr>
              <a:grpSpLocks/>
            </p:cNvGrpSpPr>
            <p:nvPr/>
          </p:nvGrpSpPr>
          <p:grpSpPr bwMode="auto">
            <a:xfrm>
              <a:off x="1373" y="1200"/>
              <a:ext cx="144" cy="144"/>
              <a:chOff x="1200" y="1680"/>
              <a:chExt cx="144" cy="144"/>
            </a:xfrm>
          </p:grpSpPr>
          <p:sp>
            <p:nvSpPr>
              <p:cNvPr id="93256" name="Line 42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57" name="Line 43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" name="Group 44"/>
            <p:cNvGrpSpPr>
              <a:grpSpLocks/>
            </p:cNvGrpSpPr>
            <p:nvPr/>
          </p:nvGrpSpPr>
          <p:grpSpPr bwMode="auto">
            <a:xfrm>
              <a:off x="1853" y="1200"/>
              <a:ext cx="144" cy="144"/>
              <a:chOff x="1200" y="1680"/>
              <a:chExt cx="144" cy="144"/>
            </a:xfrm>
          </p:grpSpPr>
          <p:sp>
            <p:nvSpPr>
              <p:cNvPr id="93254" name="Line 45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55" name="Line 46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4" name="Group 47"/>
            <p:cNvGrpSpPr>
              <a:grpSpLocks/>
            </p:cNvGrpSpPr>
            <p:nvPr/>
          </p:nvGrpSpPr>
          <p:grpSpPr bwMode="auto">
            <a:xfrm>
              <a:off x="1853" y="1440"/>
              <a:ext cx="144" cy="144"/>
              <a:chOff x="1200" y="1680"/>
              <a:chExt cx="144" cy="144"/>
            </a:xfrm>
          </p:grpSpPr>
          <p:sp>
            <p:nvSpPr>
              <p:cNvPr id="93252" name="Line 48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53" name="Line 49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" name="Group 50"/>
            <p:cNvGrpSpPr>
              <a:grpSpLocks/>
            </p:cNvGrpSpPr>
            <p:nvPr/>
          </p:nvGrpSpPr>
          <p:grpSpPr bwMode="auto">
            <a:xfrm>
              <a:off x="1853" y="1680"/>
              <a:ext cx="144" cy="144"/>
              <a:chOff x="1200" y="1680"/>
              <a:chExt cx="144" cy="144"/>
            </a:xfrm>
          </p:grpSpPr>
          <p:sp>
            <p:nvSpPr>
              <p:cNvPr id="93250" name="Line 51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51" name="Line 52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" name="Group 53"/>
            <p:cNvGrpSpPr>
              <a:grpSpLocks/>
            </p:cNvGrpSpPr>
            <p:nvPr/>
          </p:nvGrpSpPr>
          <p:grpSpPr bwMode="auto">
            <a:xfrm>
              <a:off x="1613" y="1200"/>
              <a:ext cx="144" cy="144"/>
              <a:chOff x="1200" y="1680"/>
              <a:chExt cx="144" cy="144"/>
            </a:xfrm>
          </p:grpSpPr>
          <p:sp>
            <p:nvSpPr>
              <p:cNvPr id="93248" name="Line 54"/>
              <p:cNvSpPr>
                <a:spLocks noChangeShapeType="1"/>
              </p:cNvSpPr>
              <p:nvPr/>
            </p:nvSpPr>
            <p:spPr bwMode="auto">
              <a:xfrm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49" name="Line 55"/>
              <p:cNvSpPr>
                <a:spLocks noChangeShapeType="1"/>
              </p:cNvSpPr>
              <p:nvPr/>
            </p:nvSpPr>
            <p:spPr bwMode="auto">
              <a:xfrm rot="-5400000">
                <a:off x="1272" y="1680"/>
                <a:ext cx="0" cy="1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25656" name="Rectangle 56"/>
          <p:cNvSpPr>
            <a:spLocks noChangeArrowheads="1"/>
          </p:cNvSpPr>
          <p:nvPr/>
        </p:nvSpPr>
        <p:spPr bwMode="auto">
          <a:xfrm>
            <a:off x="5638800" y="2755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57" name="Rectangle 57"/>
          <p:cNvSpPr>
            <a:spLocks noChangeArrowheads="1"/>
          </p:cNvSpPr>
          <p:nvPr/>
        </p:nvSpPr>
        <p:spPr bwMode="auto">
          <a:xfrm>
            <a:off x="5638800" y="3136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58" name="Rectangle 58"/>
          <p:cNvSpPr>
            <a:spLocks noChangeArrowheads="1"/>
          </p:cNvSpPr>
          <p:nvPr/>
        </p:nvSpPr>
        <p:spPr bwMode="auto">
          <a:xfrm>
            <a:off x="6019800" y="2755900"/>
            <a:ext cx="381000" cy="3810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59" name="Rectangle 59"/>
          <p:cNvSpPr>
            <a:spLocks noChangeArrowheads="1"/>
          </p:cNvSpPr>
          <p:nvPr/>
        </p:nvSpPr>
        <p:spPr bwMode="auto">
          <a:xfrm>
            <a:off x="5638800" y="3517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60" name="Rectangle 60"/>
          <p:cNvSpPr>
            <a:spLocks noChangeArrowheads="1"/>
          </p:cNvSpPr>
          <p:nvPr/>
        </p:nvSpPr>
        <p:spPr bwMode="auto">
          <a:xfrm>
            <a:off x="6019800" y="3517900"/>
            <a:ext cx="381000" cy="3810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61" name="Rectangle 61"/>
          <p:cNvSpPr>
            <a:spLocks noChangeArrowheads="1"/>
          </p:cNvSpPr>
          <p:nvPr/>
        </p:nvSpPr>
        <p:spPr bwMode="auto">
          <a:xfrm>
            <a:off x="6019800" y="3136900"/>
            <a:ext cx="381000" cy="381000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62" name="Rectangle 62"/>
          <p:cNvSpPr>
            <a:spLocks noChangeArrowheads="1"/>
          </p:cNvSpPr>
          <p:nvPr/>
        </p:nvSpPr>
        <p:spPr bwMode="auto">
          <a:xfrm>
            <a:off x="6400800" y="3136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63" name="Rectangle 63"/>
          <p:cNvSpPr>
            <a:spLocks noChangeArrowheads="1"/>
          </p:cNvSpPr>
          <p:nvPr/>
        </p:nvSpPr>
        <p:spPr bwMode="auto">
          <a:xfrm>
            <a:off x="6400800" y="2755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25664" name="Rectangle 64"/>
          <p:cNvSpPr>
            <a:spLocks noChangeArrowheads="1"/>
          </p:cNvSpPr>
          <p:nvPr/>
        </p:nvSpPr>
        <p:spPr bwMode="auto">
          <a:xfrm>
            <a:off x="6400800" y="3517900"/>
            <a:ext cx="381000" cy="381000"/>
          </a:xfrm>
          <a:prstGeom prst="rect">
            <a:avLst/>
          </a:prstGeom>
          <a:solidFill>
            <a:srgbClr val="80808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17" name="Group 65"/>
          <p:cNvGrpSpPr>
            <a:grpSpLocks/>
          </p:cNvGrpSpPr>
          <p:nvPr/>
        </p:nvGrpSpPr>
        <p:grpSpPr bwMode="auto">
          <a:xfrm>
            <a:off x="2967038" y="3429000"/>
            <a:ext cx="381000" cy="762000"/>
            <a:chOff x="1869" y="2160"/>
            <a:chExt cx="240" cy="480"/>
          </a:xfrm>
        </p:grpSpPr>
        <p:sp>
          <p:nvSpPr>
            <p:cNvPr id="93235" name="Line 66"/>
            <p:cNvSpPr>
              <a:spLocks noChangeShapeType="1"/>
            </p:cNvSpPr>
            <p:nvPr/>
          </p:nvSpPr>
          <p:spPr bwMode="auto">
            <a:xfrm>
              <a:off x="1882" y="216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36" name="Line 67"/>
            <p:cNvSpPr>
              <a:spLocks noChangeShapeType="1"/>
            </p:cNvSpPr>
            <p:nvPr/>
          </p:nvSpPr>
          <p:spPr bwMode="auto">
            <a:xfrm>
              <a:off x="2109" y="216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37" name="Line 68"/>
            <p:cNvSpPr>
              <a:spLocks noChangeShapeType="1"/>
            </p:cNvSpPr>
            <p:nvPr/>
          </p:nvSpPr>
          <p:spPr bwMode="auto">
            <a:xfrm>
              <a:off x="1869" y="2568"/>
              <a:ext cx="24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69"/>
          <p:cNvGrpSpPr>
            <a:grpSpLocks/>
          </p:cNvGrpSpPr>
          <p:nvPr/>
        </p:nvGrpSpPr>
        <p:grpSpPr bwMode="auto">
          <a:xfrm>
            <a:off x="1447800" y="3276600"/>
            <a:ext cx="762000" cy="762000"/>
            <a:chOff x="912" y="2064"/>
            <a:chExt cx="480" cy="480"/>
          </a:xfrm>
        </p:grpSpPr>
        <p:sp>
          <p:nvSpPr>
            <p:cNvPr id="93232" name="Line 70"/>
            <p:cNvSpPr>
              <a:spLocks noChangeShapeType="1"/>
            </p:cNvSpPr>
            <p:nvPr/>
          </p:nvSpPr>
          <p:spPr bwMode="auto">
            <a:xfrm>
              <a:off x="912" y="206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33" name="Line 71"/>
            <p:cNvSpPr>
              <a:spLocks noChangeShapeType="1"/>
            </p:cNvSpPr>
            <p:nvPr/>
          </p:nvSpPr>
          <p:spPr bwMode="auto">
            <a:xfrm>
              <a:off x="1383" y="2064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234" name="Line 72"/>
            <p:cNvSpPr>
              <a:spLocks noChangeShapeType="1"/>
            </p:cNvSpPr>
            <p:nvPr/>
          </p:nvSpPr>
          <p:spPr bwMode="auto">
            <a:xfrm>
              <a:off x="912" y="2400"/>
              <a:ext cx="4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73"/>
          <p:cNvGrpSpPr>
            <a:grpSpLocks/>
          </p:cNvGrpSpPr>
          <p:nvPr/>
        </p:nvGrpSpPr>
        <p:grpSpPr bwMode="auto">
          <a:xfrm>
            <a:off x="609600" y="3810000"/>
            <a:ext cx="1219200" cy="1616075"/>
            <a:chOff x="384" y="2400"/>
            <a:chExt cx="768" cy="1018"/>
          </a:xfrm>
        </p:grpSpPr>
        <p:sp>
          <p:nvSpPr>
            <p:cNvPr id="93230" name="Text Box 74"/>
            <p:cNvSpPr txBox="1">
              <a:spLocks noChangeArrowheads="1"/>
            </p:cNvSpPr>
            <p:nvPr/>
          </p:nvSpPr>
          <p:spPr bwMode="auto">
            <a:xfrm>
              <a:off x="384" y="2976"/>
              <a:ext cx="754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Minimum</a:t>
              </a:r>
            </a:p>
            <a:p>
              <a:pPr algn="ctr" eaLnBrk="1" hangingPunct="1"/>
              <a:r>
                <a:rPr lang="en-US" sz="2000"/>
                <a:t>Period</a:t>
              </a:r>
            </a:p>
          </p:txBody>
        </p:sp>
        <p:sp>
          <p:nvSpPr>
            <p:cNvPr id="93231" name="Line 75"/>
            <p:cNvSpPr>
              <a:spLocks noChangeShapeType="1"/>
            </p:cNvSpPr>
            <p:nvPr/>
          </p:nvSpPr>
          <p:spPr bwMode="auto">
            <a:xfrm flipV="1">
              <a:off x="816" y="2400"/>
              <a:ext cx="33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6"/>
          <p:cNvGrpSpPr>
            <a:grpSpLocks/>
          </p:cNvGrpSpPr>
          <p:nvPr/>
        </p:nvGrpSpPr>
        <p:grpSpPr bwMode="auto">
          <a:xfrm>
            <a:off x="2057400" y="4116388"/>
            <a:ext cx="1963738" cy="1462087"/>
            <a:chOff x="1296" y="2593"/>
            <a:chExt cx="1237" cy="921"/>
          </a:xfrm>
        </p:grpSpPr>
        <p:sp>
          <p:nvSpPr>
            <p:cNvPr id="93228" name="Text Box 77"/>
            <p:cNvSpPr txBox="1">
              <a:spLocks noChangeArrowheads="1"/>
            </p:cNvSpPr>
            <p:nvPr/>
          </p:nvSpPr>
          <p:spPr bwMode="auto">
            <a:xfrm>
              <a:off x="1296" y="3072"/>
              <a:ext cx="1237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Spatial resolution</a:t>
              </a:r>
            </a:p>
            <a:p>
              <a:pPr algn="ctr" eaLnBrk="1" hangingPunct="1"/>
              <a:r>
                <a:rPr lang="en-US" sz="2000"/>
                <a:t>(sampling rate)</a:t>
              </a:r>
            </a:p>
          </p:txBody>
        </p:sp>
        <p:sp>
          <p:nvSpPr>
            <p:cNvPr id="93229" name="Line 78"/>
            <p:cNvSpPr>
              <a:spLocks noChangeShapeType="1"/>
            </p:cNvSpPr>
            <p:nvPr/>
          </p:nvSpPr>
          <p:spPr bwMode="auto">
            <a:xfrm flipV="1">
              <a:off x="1973" y="2593"/>
              <a:ext cx="1" cy="4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679" name="Line 79"/>
          <p:cNvSpPr>
            <a:spLocks noChangeShapeType="1"/>
          </p:cNvSpPr>
          <p:nvPr/>
        </p:nvSpPr>
        <p:spPr bwMode="auto">
          <a:xfrm>
            <a:off x="2330450" y="2017713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0" name="Line 80"/>
          <p:cNvSpPr>
            <a:spLocks noChangeShapeType="1"/>
          </p:cNvSpPr>
          <p:nvPr/>
        </p:nvSpPr>
        <p:spPr bwMode="auto">
          <a:xfrm>
            <a:off x="2706688" y="2035175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1" name="Line 81"/>
          <p:cNvSpPr>
            <a:spLocks noChangeShapeType="1"/>
          </p:cNvSpPr>
          <p:nvPr/>
        </p:nvSpPr>
        <p:spPr bwMode="auto">
          <a:xfrm>
            <a:off x="3092450" y="2035175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2" name="Line 82"/>
          <p:cNvSpPr>
            <a:spLocks noChangeShapeType="1"/>
          </p:cNvSpPr>
          <p:nvPr/>
        </p:nvSpPr>
        <p:spPr bwMode="auto">
          <a:xfrm>
            <a:off x="3074988" y="2411413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3" name="Line 83"/>
          <p:cNvSpPr>
            <a:spLocks noChangeShapeType="1"/>
          </p:cNvSpPr>
          <p:nvPr/>
        </p:nvSpPr>
        <p:spPr bwMode="auto">
          <a:xfrm>
            <a:off x="2706688" y="2413000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4" name="Line 84"/>
          <p:cNvSpPr>
            <a:spLocks noChangeShapeType="1"/>
          </p:cNvSpPr>
          <p:nvPr/>
        </p:nvSpPr>
        <p:spPr bwMode="auto">
          <a:xfrm>
            <a:off x="2339975" y="2430463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5" name="Line 85"/>
          <p:cNvSpPr>
            <a:spLocks noChangeShapeType="1"/>
          </p:cNvSpPr>
          <p:nvPr/>
        </p:nvSpPr>
        <p:spPr bwMode="auto">
          <a:xfrm>
            <a:off x="3101975" y="2787650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6" name="Line 86"/>
          <p:cNvSpPr>
            <a:spLocks noChangeShapeType="1"/>
          </p:cNvSpPr>
          <p:nvPr/>
        </p:nvSpPr>
        <p:spPr bwMode="auto">
          <a:xfrm>
            <a:off x="2706688" y="2789238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5687" name="Line 87"/>
          <p:cNvSpPr>
            <a:spLocks noChangeShapeType="1"/>
          </p:cNvSpPr>
          <p:nvPr/>
        </p:nvSpPr>
        <p:spPr bwMode="auto">
          <a:xfrm>
            <a:off x="2320925" y="2789238"/>
            <a:ext cx="3486150" cy="9302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1" name="Group 88"/>
          <p:cNvGrpSpPr>
            <a:grpSpLocks/>
          </p:cNvGrpSpPr>
          <p:nvPr/>
        </p:nvGrpSpPr>
        <p:grpSpPr bwMode="auto">
          <a:xfrm>
            <a:off x="5211763" y="1833563"/>
            <a:ext cx="2103437" cy="2522537"/>
            <a:chOff x="3283" y="1155"/>
            <a:chExt cx="1325" cy="1589"/>
          </a:xfrm>
        </p:grpSpPr>
        <p:grpSp>
          <p:nvGrpSpPr>
            <p:cNvPr id="22" name="Group 89"/>
            <p:cNvGrpSpPr>
              <a:grpSpLocks/>
            </p:cNvGrpSpPr>
            <p:nvPr/>
          </p:nvGrpSpPr>
          <p:grpSpPr bwMode="auto">
            <a:xfrm>
              <a:off x="3283" y="1400"/>
              <a:ext cx="1325" cy="1344"/>
              <a:chOff x="883" y="816"/>
              <a:chExt cx="1325" cy="1344"/>
            </a:xfrm>
          </p:grpSpPr>
          <p:sp>
            <p:nvSpPr>
              <p:cNvPr id="93220" name="Line 90"/>
              <p:cNvSpPr>
                <a:spLocks noChangeShapeType="1"/>
              </p:cNvSpPr>
              <p:nvPr/>
            </p:nvSpPr>
            <p:spPr bwMode="auto">
              <a:xfrm>
                <a:off x="883" y="115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1" name="Line 91"/>
              <p:cNvSpPr>
                <a:spLocks noChangeShapeType="1"/>
              </p:cNvSpPr>
              <p:nvPr/>
            </p:nvSpPr>
            <p:spPr bwMode="auto">
              <a:xfrm>
                <a:off x="1152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2" name="Line 92"/>
              <p:cNvSpPr>
                <a:spLocks noChangeShapeType="1"/>
              </p:cNvSpPr>
              <p:nvPr/>
            </p:nvSpPr>
            <p:spPr bwMode="auto">
              <a:xfrm>
                <a:off x="1392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3" name="Line 93"/>
              <p:cNvSpPr>
                <a:spLocks noChangeShapeType="1"/>
              </p:cNvSpPr>
              <p:nvPr/>
            </p:nvSpPr>
            <p:spPr bwMode="auto">
              <a:xfrm>
                <a:off x="1632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4" name="Line 94"/>
              <p:cNvSpPr>
                <a:spLocks noChangeShapeType="1"/>
              </p:cNvSpPr>
              <p:nvPr/>
            </p:nvSpPr>
            <p:spPr bwMode="auto">
              <a:xfrm>
                <a:off x="1872" y="816"/>
                <a:ext cx="0" cy="1344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5" name="Line 95"/>
              <p:cNvSpPr>
                <a:spLocks noChangeShapeType="1"/>
              </p:cNvSpPr>
              <p:nvPr/>
            </p:nvSpPr>
            <p:spPr bwMode="auto">
              <a:xfrm>
                <a:off x="883" y="139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6" name="Line 96"/>
              <p:cNvSpPr>
                <a:spLocks noChangeShapeType="1"/>
              </p:cNvSpPr>
              <p:nvPr/>
            </p:nvSpPr>
            <p:spPr bwMode="auto">
              <a:xfrm>
                <a:off x="883" y="163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7" name="Line 97"/>
              <p:cNvSpPr>
                <a:spLocks noChangeShapeType="1"/>
              </p:cNvSpPr>
              <p:nvPr/>
            </p:nvSpPr>
            <p:spPr bwMode="auto">
              <a:xfrm>
                <a:off x="883" y="1872"/>
                <a:ext cx="1325" cy="0"/>
              </a:xfrm>
              <a:prstGeom prst="line">
                <a:avLst/>
              </a:prstGeom>
              <a:noFill/>
              <a:ln w="19050">
                <a:solidFill>
                  <a:schemeClr val="accent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219" name="Text Box 98"/>
            <p:cNvSpPr txBox="1">
              <a:spLocks noChangeArrowheads="1"/>
            </p:cNvSpPr>
            <p:nvPr/>
          </p:nvSpPr>
          <p:spPr bwMode="auto">
            <a:xfrm>
              <a:off x="3431" y="1155"/>
              <a:ext cx="110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Sampled image</a:t>
              </a:r>
            </a:p>
          </p:txBody>
        </p:sp>
      </p:grpSp>
      <p:sp>
        <p:nvSpPr>
          <p:cNvPr id="25699" name="Text Box 99"/>
          <p:cNvSpPr txBox="1">
            <a:spLocks noChangeArrowheads="1"/>
          </p:cNvSpPr>
          <p:nvPr/>
        </p:nvSpPr>
        <p:spPr bwMode="auto">
          <a:xfrm>
            <a:off x="5264150" y="4370388"/>
            <a:ext cx="18653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No detail is lost!</a:t>
            </a:r>
          </a:p>
        </p:txBody>
      </p:sp>
      <p:sp>
        <p:nvSpPr>
          <p:cNvPr id="25700" name="Text Box 100"/>
          <p:cNvSpPr txBox="1">
            <a:spLocks noChangeArrowheads="1"/>
          </p:cNvSpPr>
          <p:nvPr/>
        </p:nvSpPr>
        <p:spPr bwMode="auto">
          <a:xfrm>
            <a:off x="4438650" y="4784725"/>
            <a:ext cx="4365625" cy="161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2000" b="1" u="sng"/>
              <a:t>Nyquist Rate:</a:t>
            </a:r>
          </a:p>
          <a:p>
            <a:pPr eaLnBrk="1" hangingPunct="1"/>
            <a:r>
              <a:rPr lang="en-US" sz="2000"/>
              <a:t>   Spatial resolution must be less or equal</a:t>
            </a:r>
          </a:p>
          <a:p>
            <a:pPr eaLnBrk="1" hangingPunct="1"/>
            <a:r>
              <a:rPr lang="en-US" sz="2000"/>
              <a:t>half of the minimum period of the image</a:t>
            </a:r>
          </a:p>
          <a:p>
            <a:pPr eaLnBrk="1" hangingPunct="1"/>
            <a:r>
              <a:rPr lang="en-US" sz="2000"/>
              <a:t>or sampling frequency must be greater or</a:t>
            </a:r>
          </a:p>
          <a:p>
            <a:pPr eaLnBrk="1" hangingPunct="1"/>
            <a:r>
              <a:rPr lang="en-US" sz="2000"/>
              <a:t>Equal twice of the maximum frequency.</a:t>
            </a:r>
          </a:p>
        </p:txBody>
      </p:sp>
      <p:sp>
        <p:nvSpPr>
          <p:cNvPr id="25701" name="Text Box 101"/>
          <p:cNvSpPr txBox="1">
            <a:spLocks noChangeArrowheads="1"/>
          </p:cNvSpPr>
          <p:nvPr/>
        </p:nvSpPr>
        <p:spPr bwMode="auto">
          <a:xfrm>
            <a:off x="1444625" y="3455988"/>
            <a:ext cx="704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2mm</a:t>
            </a:r>
          </a:p>
        </p:txBody>
      </p:sp>
      <p:sp>
        <p:nvSpPr>
          <p:cNvPr id="25702" name="Text Box 102"/>
          <p:cNvSpPr txBox="1">
            <a:spLocks noChangeArrowheads="1"/>
          </p:cNvSpPr>
          <p:nvPr/>
        </p:nvSpPr>
        <p:spPr bwMode="auto">
          <a:xfrm rot="-5400000">
            <a:off x="2797176" y="3438525"/>
            <a:ext cx="7048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 sz="2000"/>
              <a:t>1mm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5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 nodeType="clickPar">
                      <p:stCondLst>
                        <p:cond delay="indefinite"/>
                      </p:stCondLst>
                      <p:childTnLst>
                        <p:par>
                          <p:cTn id="1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 nodeType="clickPar">
                      <p:stCondLst>
                        <p:cond delay="indefinite"/>
                      </p:stCondLst>
                      <p:childTnLst>
                        <p:par>
                          <p:cTn id="1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build="p" autoUpdateAnimBg="0"/>
      <p:bldP spid="25613" grpId="0" build="p" autoUpdateAnimBg="0"/>
      <p:bldP spid="25656" grpId="0" animBg="1"/>
      <p:bldP spid="25657" grpId="0" animBg="1"/>
      <p:bldP spid="25658" grpId="0" animBg="1"/>
      <p:bldP spid="25659" grpId="0" animBg="1"/>
      <p:bldP spid="25660" grpId="0" animBg="1"/>
      <p:bldP spid="25661" grpId="0" animBg="1"/>
      <p:bldP spid="25662" grpId="0" animBg="1"/>
      <p:bldP spid="25663" grpId="0" animBg="1"/>
      <p:bldP spid="25664" grpId="0" animBg="1"/>
      <p:bldP spid="25679" grpId="0" animBg="1"/>
      <p:bldP spid="25680" grpId="0" animBg="1"/>
      <p:bldP spid="25681" grpId="0" animBg="1"/>
      <p:bldP spid="25682" grpId="0" animBg="1"/>
      <p:bldP spid="25683" grpId="0" animBg="1"/>
      <p:bldP spid="25684" grpId="0" animBg="1"/>
      <p:bldP spid="25685" grpId="0" animBg="1"/>
      <p:bldP spid="25686" grpId="0" animBg="1"/>
      <p:bldP spid="25687" grpId="0" animBg="1"/>
      <p:bldP spid="25699" grpId="0" build="p" autoUpdateAnimBg="0"/>
      <p:bldP spid="25700" grpId="0" build="p" autoUpdateAnimBg="0"/>
      <p:bldP spid="25701" grpId="0" autoUpdateAnimBg="0"/>
      <p:bldP spid="25702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4"/>
          <a:srcRect l="5728"/>
          <a:stretch>
            <a:fillRect/>
          </a:stretch>
        </p:blipFill>
        <p:spPr bwMode="auto">
          <a:xfrm>
            <a:off x="130175" y="1428736"/>
            <a:ext cx="6270625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3"/>
          <p:cNvGraphicFramePr>
            <a:graphicFrameLocks noChangeAspect="1"/>
          </p:cNvGraphicFramePr>
          <p:nvPr/>
        </p:nvGraphicFramePr>
        <p:xfrm>
          <a:off x="5143504" y="1000108"/>
          <a:ext cx="3132138" cy="430212"/>
        </p:xfrm>
        <a:graphic>
          <a:graphicData uri="http://schemas.openxmlformats.org/presentationml/2006/ole">
            <p:oleObj spid="_x0000_s135170" name="Equation" r:id="rId5" imgW="1574117" imgH="215806" progId="Equation.3">
              <p:embed/>
            </p:oleObj>
          </a:graphicData>
        </a:graphic>
      </p:graphicFrame>
      <p:sp>
        <p:nvSpPr>
          <p:cNvPr id="6149" name="Line 5"/>
          <p:cNvSpPr>
            <a:spLocks noChangeShapeType="1"/>
          </p:cNvSpPr>
          <p:nvPr/>
        </p:nvSpPr>
        <p:spPr bwMode="auto">
          <a:xfrm flipH="1">
            <a:off x="4214810" y="1285860"/>
            <a:ext cx="723900" cy="8382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6147" name="Object 6"/>
          <p:cNvGraphicFramePr>
            <a:graphicFrameLocks noChangeAspect="1"/>
          </p:cNvGraphicFramePr>
          <p:nvPr/>
        </p:nvGraphicFramePr>
        <p:xfrm>
          <a:off x="6019800" y="1295400"/>
          <a:ext cx="2889250" cy="390525"/>
        </p:xfrm>
        <a:graphic>
          <a:graphicData uri="http://schemas.openxmlformats.org/presentationml/2006/ole">
            <p:oleObj spid="_x0000_s135171" name="Equation" r:id="rId6" imgW="1600200" imgH="215900" progId="Equation.3">
              <p:embed/>
            </p:oleObj>
          </a:graphicData>
        </a:graphic>
      </p:graphicFrame>
      <p:sp>
        <p:nvSpPr>
          <p:cNvPr id="6150" name="Line 161"/>
          <p:cNvSpPr>
            <a:spLocks noChangeShapeType="1"/>
          </p:cNvSpPr>
          <p:nvPr/>
        </p:nvSpPr>
        <p:spPr bwMode="auto">
          <a:xfrm flipH="1">
            <a:off x="5105400" y="1600200"/>
            <a:ext cx="914400" cy="6096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6151" name="Text Box 163"/>
          <p:cNvSpPr txBox="1">
            <a:spLocks noChangeArrowheads="1"/>
          </p:cNvSpPr>
          <p:nvPr/>
        </p:nvSpPr>
        <p:spPr bwMode="auto">
          <a:xfrm>
            <a:off x="6477000" y="3200400"/>
            <a:ext cx="19669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/>
            <a:r>
              <a:rPr lang="en-US"/>
              <a:t>Sampling rate:</a:t>
            </a:r>
          </a:p>
          <a:p>
            <a:pPr algn="ctr" eaLnBrk="1" hangingPunct="1"/>
            <a:r>
              <a:rPr lang="en-US"/>
              <a:t> 5 samples/sec</a:t>
            </a:r>
            <a:endParaRPr lang="th-TH"/>
          </a:p>
        </p:txBody>
      </p:sp>
      <p:sp>
        <p:nvSpPr>
          <p:cNvPr id="6152" name="AutoShape 165"/>
          <p:cNvSpPr>
            <a:spLocks noChangeArrowheads="1"/>
          </p:cNvSpPr>
          <p:nvPr/>
        </p:nvSpPr>
        <p:spPr bwMode="auto">
          <a:xfrm rot="5400000">
            <a:off x="6365875" y="1863725"/>
            <a:ext cx="1289050" cy="1371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53" name="AutoShape 166"/>
          <p:cNvSpPr>
            <a:spLocks noChangeArrowheads="1"/>
          </p:cNvSpPr>
          <p:nvPr/>
        </p:nvSpPr>
        <p:spPr bwMode="auto">
          <a:xfrm rot="10800000">
            <a:off x="6172200" y="4038600"/>
            <a:ext cx="1289050" cy="13716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6119" name="Text Box 167"/>
          <p:cNvSpPr txBox="1">
            <a:spLocks noChangeArrowheads="1"/>
          </p:cNvSpPr>
          <p:nvPr/>
        </p:nvSpPr>
        <p:spPr bwMode="auto">
          <a:xfrm>
            <a:off x="95250" y="-80963"/>
            <a:ext cx="397192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i="1" dirty="0">
                <a:solidFill>
                  <a:schemeClr val="accent2"/>
                </a:solidFill>
                <a:latin typeface="Arial" charset="0"/>
                <a:cs typeface="Arial" charset="0"/>
              </a:rPr>
              <a:t>Aliased Frequency </a:t>
            </a:r>
          </a:p>
        </p:txBody>
      </p:sp>
      <p:sp>
        <p:nvSpPr>
          <p:cNvPr id="6155" name="Text Box 168"/>
          <p:cNvSpPr txBox="1">
            <a:spLocks noChangeArrowheads="1"/>
          </p:cNvSpPr>
          <p:nvPr/>
        </p:nvSpPr>
        <p:spPr bwMode="auto">
          <a:xfrm>
            <a:off x="609600" y="5943600"/>
            <a:ext cx="6010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Two different frequencies but the same results !</a:t>
            </a:r>
            <a:endParaRPr lang="th-TH"/>
          </a:p>
        </p:txBody>
      </p:sp>
      <p:sp>
        <p:nvSpPr>
          <p:cNvPr id="12" name="TextBox 11"/>
          <p:cNvSpPr txBox="1"/>
          <p:nvPr/>
        </p:nvSpPr>
        <p:spPr>
          <a:xfrm>
            <a:off x="285720" y="500042"/>
            <a:ext cx="485778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700" b="1" dirty="0" smtClean="0"/>
              <a:t>an undesired effect in which the sampling frequency is too low to accurately reproduce the original analog content, resulting in signal distortion</a:t>
            </a:r>
            <a:r>
              <a:rPr lang="en-US" sz="1700" dirty="0" smtClean="0"/>
              <a:t>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1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19" grpId="0" build="p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00013" y="-26988"/>
            <a:ext cx="5551487" cy="5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Effect of Spatial Resolution</a:t>
            </a:r>
          </a:p>
        </p:txBody>
      </p:sp>
      <p:grpSp>
        <p:nvGrpSpPr>
          <p:cNvPr id="2" name="Group 207"/>
          <p:cNvGrpSpPr>
            <a:grpSpLocks/>
          </p:cNvGrpSpPr>
          <p:nvPr/>
        </p:nvGrpSpPr>
        <p:grpSpPr bwMode="auto">
          <a:xfrm>
            <a:off x="977900" y="1143000"/>
            <a:ext cx="3165475" cy="5562600"/>
            <a:chOff x="1104" y="720"/>
            <a:chExt cx="1474" cy="3504"/>
          </a:xfrm>
        </p:grpSpPr>
        <p:pic>
          <p:nvPicPr>
            <p:cNvPr id="94217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104" y="720"/>
              <a:ext cx="1474" cy="14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4218" name="Picture 10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04" y="2527"/>
              <a:ext cx="1474" cy="14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4219" name="Text Box 201"/>
            <p:cNvSpPr txBox="1">
              <a:spLocks noChangeArrowheads="1"/>
            </p:cNvSpPr>
            <p:nvPr/>
          </p:nvSpPr>
          <p:spPr bwMode="auto">
            <a:xfrm>
              <a:off x="1293" y="2160"/>
              <a:ext cx="109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256x256 pixels</a:t>
              </a:r>
            </a:p>
          </p:txBody>
        </p:sp>
        <p:sp>
          <p:nvSpPr>
            <p:cNvPr id="94220" name="Text Box 203"/>
            <p:cNvSpPr txBox="1">
              <a:spLocks noChangeArrowheads="1"/>
            </p:cNvSpPr>
            <p:nvPr/>
          </p:nvSpPr>
          <p:spPr bwMode="auto">
            <a:xfrm>
              <a:off x="1373" y="3974"/>
              <a:ext cx="93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64x64 pixels</a:t>
              </a:r>
            </a:p>
          </p:txBody>
        </p:sp>
      </p:grpSp>
      <p:grpSp>
        <p:nvGrpSpPr>
          <p:cNvPr id="3" name="Group 206"/>
          <p:cNvGrpSpPr>
            <a:grpSpLocks/>
          </p:cNvGrpSpPr>
          <p:nvPr/>
        </p:nvGrpSpPr>
        <p:grpSpPr bwMode="auto">
          <a:xfrm>
            <a:off x="5148263" y="1143000"/>
            <a:ext cx="3146425" cy="5562600"/>
            <a:chOff x="3216" y="720"/>
            <a:chExt cx="1474" cy="3504"/>
          </a:xfrm>
        </p:grpSpPr>
        <p:pic>
          <p:nvPicPr>
            <p:cNvPr id="94213" name="Picture 5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216" y="720"/>
              <a:ext cx="1474" cy="14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94214" name="Picture 15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216" y="2527"/>
              <a:ext cx="1474" cy="147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94215" name="Text Box 202"/>
            <p:cNvSpPr txBox="1">
              <a:spLocks noChangeArrowheads="1"/>
            </p:cNvSpPr>
            <p:nvPr/>
          </p:nvSpPr>
          <p:spPr bwMode="auto">
            <a:xfrm>
              <a:off x="3405" y="2160"/>
              <a:ext cx="109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128x128 pixels</a:t>
              </a:r>
            </a:p>
          </p:txBody>
        </p:sp>
        <p:sp>
          <p:nvSpPr>
            <p:cNvPr id="94216" name="Text Box 204"/>
            <p:cNvSpPr txBox="1">
              <a:spLocks noChangeArrowheads="1"/>
            </p:cNvSpPr>
            <p:nvPr/>
          </p:nvSpPr>
          <p:spPr bwMode="auto">
            <a:xfrm>
              <a:off x="3485" y="3974"/>
              <a:ext cx="937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lang="en-US" sz="2000"/>
                <a:t>32x32 pixels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>
            <a:normAutofit fontScale="90000"/>
          </a:bodyPr>
          <a:lstStyle/>
          <a:p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>Image formation in eye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/>
            </a:r>
            <a:b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dirty="0"/>
              <a:t>image is formed on the retina</a:t>
            </a:r>
          </a:p>
          <a:p>
            <a:r>
              <a:rPr lang="en-US" dirty="0" smtClean="0"/>
              <a:t> </a:t>
            </a:r>
            <a:r>
              <a:rPr lang="en-US" dirty="0"/>
              <a:t>formed by two types preceptors</a:t>
            </a:r>
          </a:p>
          <a:p>
            <a:pPr lvl="1"/>
            <a:r>
              <a:rPr lang="en-US" dirty="0"/>
              <a:t>Cones: highly sensitive to color (</a:t>
            </a:r>
            <a:r>
              <a:rPr lang="en-US" dirty="0" err="1"/>
              <a:t>photopic</a:t>
            </a:r>
            <a:r>
              <a:rPr lang="en-US" dirty="0"/>
              <a:t> or bright light vision)</a:t>
            </a:r>
          </a:p>
          <a:p>
            <a:pPr lvl="1"/>
            <a:r>
              <a:rPr lang="en-US" dirty="0"/>
              <a:t>Rods: give general and overview picture of scene (</a:t>
            </a:r>
            <a:r>
              <a:rPr lang="en-US" dirty="0" err="1"/>
              <a:t>scotopic</a:t>
            </a:r>
            <a:r>
              <a:rPr lang="en-US" dirty="0"/>
              <a:t> or dim light vision)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4696635"/>
            <a:ext cx="5571203" cy="1475565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8AD2657-9AC6-4EA8-AFBF-96A1E215E9B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09856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" y="1371600"/>
            <a:ext cx="84582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Text Box 4"/>
          <p:cNvSpPr txBox="1">
            <a:spLocks noChangeArrowheads="1"/>
          </p:cNvSpPr>
          <p:nvPr/>
        </p:nvSpPr>
        <p:spPr bwMode="auto">
          <a:xfrm>
            <a:off x="0" y="-100013"/>
            <a:ext cx="6156325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Effect of Spatial Resolution</a:t>
            </a:r>
          </a:p>
        </p:txBody>
      </p:sp>
      <p:sp>
        <p:nvSpPr>
          <p:cNvPr id="95236" name="Text Box 5"/>
          <p:cNvSpPr txBox="1">
            <a:spLocks noChangeArrowheads="1"/>
          </p:cNvSpPr>
          <p:nvPr/>
        </p:nvSpPr>
        <p:spPr bwMode="auto">
          <a:xfrm>
            <a:off x="6418263" y="6461125"/>
            <a:ext cx="2725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00"/>
              <a:t>(Images from Rafael C. Gonzalez and Richard E. </a:t>
            </a:r>
          </a:p>
          <a:p>
            <a:pPr eaLnBrk="1" hangingPunct="1"/>
            <a:r>
              <a:rPr lang="en-US" sz="1000"/>
              <a:t>Wood, Digital Image Processing, 2</a:t>
            </a:r>
            <a:r>
              <a:rPr lang="en-US" sz="1000" baseline="30000"/>
              <a:t>nd</a:t>
            </a:r>
            <a:r>
              <a:rPr lang="en-US" sz="1000"/>
              <a:t> Edition.</a:t>
            </a:r>
          </a:p>
        </p:txBody>
      </p:sp>
      <p:sp>
        <p:nvSpPr>
          <p:cNvPr id="95237" name="Rectangle 4"/>
          <p:cNvSpPr>
            <a:spLocks noChangeArrowheads="1"/>
          </p:cNvSpPr>
          <p:nvPr/>
        </p:nvSpPr>
        <p:spPr bwMode="auto">
          <a:xfrm>
            <a:off x="342900" y="5445125"/>
            <a:ext cx="1060450" cy="2159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102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838200"/>
            <a:ext cx="7010400" cy="575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59" name="Text Box 1028"/>
          <p:cNvSpPr txBox="1">
            <a:spLocks noChangeArrowheads="1"/>
          </p:cNvSpPr>
          <p:nvPr/>
        </p:nvSpPr>
        <p:spPr bwMode="auto">
          <a:xfrm>
            <a:off x="77788" y="-100013"/>
            <a:ext cx="5502275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Effect of Spatial Resolution</a:t>
            </a:r>
          </a:p>
        </p:txBody>
      </p:sp>
      <p:sp>
        <p:nvSpPr>
          <p:cNvPr id="96260" name="Text Box 1029"/>
          <p:cNvSpPr txBox="1">
            <a:spLocks noChangeArrowheads="1"/>
          </p:cNvSpPr>
          <p:nvPr/>
        </p:nvSpPr>
        <p:spPr bwMode="auto">
          <a:xfrm>
            <a:off x="6418263" y="6461125"/>
            <a:ext cx="2725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00"/>
              <a:t>(Images from Rafael C. Gonzalez and Richard E. </a:t>
            </a:r>
          </a:p>
          <a:p>
            <a:pPr eaLnBrk="1" hangingPunct="1"/>
            <a:r>
              <a:rPr lang="en-US" sz="1000"/>
              <a:t>Wood, Digital Image Processing, 2</a:t>
            </a:r>
            <a:r>
              <a:rPr lang="en-US" sz="1000" baseline="30000"/>
              <a:t>nd</a:t>
            </a:r>
            <a:r>
              <a:rPr lang="en-US" sz="1000"/>
              <a:t> Edition.</a:t>
            </a:r>
          </a:p>
        </p:txBody>
      </p:sp>
      <p:sp>
        <p:nvSpPr>
          <p:cNvPr id="96261" name="Rectangle 4"/>
          <p:cNvSpPr>
            <a:spLocks noChangeArrowheads="1"/>
          </p:cNvSpPr>
          <p:nvPr/>
        </p:nvSpPr>
        <p:spPr bwMode="auto">
          <a:xfrm>
            <a:off x="827088" y="5949950"/>
            <a:ext cx="1081087" cy="2159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 type="triangle" w="med" len="med"/>
          </a:ln>
        </p:spPr>
        <p:txBody>
          <a:bodyPr/>
          <a:lstStyle/>
          <a:p>
            <a:pPr eaLnBrk="1" hangingPunct="1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Effect of reducing spatial resolution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638800" y="2057400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(a) 1250 dpi</a:t>
            </a:r>
          </a:p>
          <a:p>
            <a:endParaRPr lang="en-US" sz="2600" dirty="0"/>
          </a:p>
          <a:p>
            <a:r>
              <a:rPr lang="en-US" sz="2600" dirty="0"/>
              <a:t>(b) 300 dpi</a:t>
            </a:r>
          </a:p>
          <a:p>
            <a:endParaRPr lang="en-US" sz="2600" dirty="0"/>
          </a:p>
          <a:p>
            <a:r>
              <a:rPr lang="en-US" sz="2600" dirty="0"/>
              <a:t>(c) 150 dpi</a:t>
            </a:r>
          </a:p>
          <a:p>
            <a:endParaRPr lang="en-US" sz="2600" dirty="0"/>
          </a:p>
          <a:p>
            <a:r>
              <a:rPr lang="en-US" sz="2600" dirty="0"/>
              <a:t>(d) 72 dpi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371600" y="1905000"/>
            <a:ext cx="3276600" cy="4286310"/>
            <a:chOff x="2971800" y="1905000"/>
            <a:chExt cx="3276600" cy="4286310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1905000"/>
              <a:ext cx="3276600" cy="42650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4245526" y="3657600"/>
              <a:ext cx="3080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67400" y="3657600"/>
              <a:ext cx="327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b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191000" y="5772090"/>
              <a:ext cx="3032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67400" y="5791200"/>
              <a:ext cx="330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3DEAAA54-8EA3-453E-AED3-A2286CF9705E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3283237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reducing level of intensity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1946" y="2359613"/>
            <a:ext cx="38164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sz="2800" dirty="0"/>
              <a:t> 256 gray level</a:t>
            </a:r>
          </a:p>
          <a:p>
            <a:endParaRPr lang="en-US" sz="2800" dirty="0"/>
          </a:p>
          <a:p>
            <a:r>
              <a:rPr lang="en-US" sz="2800" dirty="0"/>
              <a:t>(b) 128 gray level</a:t>
            </a:r>
          </a:p>
          <a:p>
            <a:pPr marL="342900" indent="-342900">
              <a:buAutoNum type="alphaLcParenBoth"/>
            </a:pPr>
            <a:endParaRPr lang="en-US" sz="2800" dirty="0"/>
          </a:p>
          <a:p>
            <a:r>
              <a:rPr lang="en-US" sz="2800" dirty="0"/>
              <a:t>(c) 64 gray level</a:t>
            </a:r>
          </a:p>
          <a:p>
            <a:pPr marL="342900" indent="-342900">
              <a:buAutoNum type="alphaLcParenBoth"/>
            </a:pPr>
            <a:endParaRPr lang="en-US" sz="2800" dirty="0"/>
          </a:p>
          <a:p>
            <a:r>
              <a:rPr lang="en-US" sz="2800" dirty="0"/>
              <a:t>(d) 32 gray level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2359613"/>
            <a:ext cx="2995532" cy="38798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2151" y="390552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4626" y="392808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69302" y="579961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4538" y="578976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66156" y="6237289"/>
                <a:ext cx="3281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 of all images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452 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374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6" y="6237289"/>
                <a:ext cx="3281348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07CF6D6-6F10-4DA3-93B9-C87FE09B318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87370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reducing level of intensity level (contd.)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1946" y="2359613"/>
            <a:ext cx="381642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(e) 16 gray level</a:t>
            </a:r>
          </a:p>
          <a:p>
            <a:endParaRPr lang="en-US" sz="2800" dirty="0"/>
          </a:p>
          <a:p>
            <a:r>
              <a:rPr lang="en-US" sz="2800" dirty="0"/>
              <a:t>(f) 8 gray level</a:t>
            </a:r>
          </a:p>
          <a:p>
            <a:endParaRPr lang="en-US" sz="2800" dirty="0"/>
          </a:p>
          <a:p>
            <a:r>
              <a:rPr lang="en-US" sz="2800" dirty="0"/>
              <a:t>(g) 4 gray level</a:t>
            </a:r>
          </a:p>
          <a:p>
            <a:endParaRPr lang="en-US" sz="2800" dirty="0"/>
          </a:p>
          <a:p>
            <a:r>
              <a:rPr lang="en-US" sz="2800" dirty="0"/>
              <a:t>(h) 2 gray level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22151" y="3905529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44626" y="392808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69302" y="5799619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4538" y="5789769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TextBox 4"/>
              <p:cNvSpPr txBox="1"/>
              <p:nvPr/>
            </p:nvSpPr>
            <p:spPr>
              <a:xfrm>
                <a:off x="666156" y="6237289"/>
                <a:ext cx="32813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Size of all images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452 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374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156" y="6237289"/>
                <a:ext cx="3281348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484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700" y="2286000"/>
            <a:ext cx="3091375" cy="39583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074551" y="383257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97026" y="38551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21702" y="5726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66938" y="571681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1E286822-EA0E-4787-AE83-1B826B6770A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025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10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1125" y="685800"/>
            <a:ext cx="6575425" cy="525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3" name="Text Box 1028"/>
          <p:cNvSpPr txBox="1">
            <a:spLocks noChangeArrowheads="1"/>
          </p:cNvSpPr>
          <p:nvPr/>
        </p:nvSpPr>
        <p:spPr bwMode="auto">
          <a:xfrm>
            <a:off x="0" y="0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800" b="1" i="1">
                <a:solidFill>
                  <a:schemeClr val="accent2"/>
                </a:solidFill>
                <a:latin typeface="Arial" charset="0"/>
                <a:cs typeface="Arial" charset="0"/>
              </a:rPr>
              <a:t>Can we increase spatial resolution by interpolation ?</a:t>
            </a:r>
          </a:p>
        </p:txBody>
      </p:sp>
      <p:sp>
        <p:nvSpPr>
          <p:cNvPr id="111621" name="Text Box 1029"/>
          <p:cNvSpPr txBox="1">
            <a:spLocks noChangeArrowheads="1"/>
          </p:cNvSpPr>
          <p:nvPr/>
        </p:nvSpPr>
        <p:spPr bwMode="auto">
          <a:xfrm>
            <a:off x="1905000" y="5943600"/>
            <a:ext cx="533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/>
              <a:t>Down sampling is an irreversible process.</a:t>
            </a:r>
          </a:p>
        </p:txBody>
      </p:sp>
      <p:sp>
        <p:nvSpPr>
          <p:cNvPr id="97285" name="Text Box 1030"/>
          <p:cNvSpPr txBox="1">
            <a:spLocks noChangeArrowheads="1"/>
          </p:cNvSpPr>
          <p:nvPr/>
        </p:nvSpPr>
        <p:spPr bwMode="auto">
          <a:xfrm>
            <a:off x="6418263" y="6461125"/>
            <a:ext cx="272573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1000"/>
              <a:t>(Images from Rafael C. Gonzalez and Richard E. </a:t>
            </a:r>
          </a:p>
          <a:p>
            <a:pPr eaLnBrk="1" hangingPunct="1"/>
            <a:r>
              <a:rPr lang="en-US" sz="1000"/>
              <a:t>Wood, Digital Image Processing, 2</a:t>
            </a:r>
            <a:r>
              <a:rPr lang="en-US" sz="1000" baseline="30000"/>
              <a:t>nd</a:t>
            </a:r>
            <a:r>
              <a:rPr lang="en-US" sz="1000"/>
              <a:t> Edition.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11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1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Storage space for digital image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9" name="TextShape 2"/>
              <p:cNvSpPr txBox="1"/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Let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30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0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3000" b="0" i="1" spc="-1" dirty="0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gray levels</a:t>
                </a:r>
              </a:p>
              <a:p>
                <a:pPr marL="731520" lvl="1" indent="-273960"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25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5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5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5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5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5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5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If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bits are required to store the image</a:t>
                </a: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onstantia"/>
                </a:endParaRPr>
              </a:p>
            </p:txBody>
          </p:sp>
        </mc:Choice>
        <mc:Fallback>
          <p:sp>
            <p:nvSpPr>
              <p:cNvPr id="11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blipFill rotWithShape="0">
                <a:blip r:embed="rId3"/>
                <a:stretch>
                  <a:fillRect l="-1259" t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TextBox 1"/>
              <p:cNvSpPr txBox="1"/>
              <p:nvPr/>
            </p:nvSpPr>
            <p:spPr>
              <a:xfrm>
                <a:off x="2590800" y="3352800"/>
                <a:ext cx="4114800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k 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2400" dirty="0"/>
                  <a:t> k;  when M=N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0" y="3352800"/>
                <a:ext cx="4114800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2667" t="-6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90600" y="4038600"/>
            <a:ext cx="6858000" cy="270363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AD7D70C-E84A-45AB-8F2C-A6C4EC25C44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679596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Basic relationship between pixels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57200" y="1935360"/>
            <a:ext cx="8229240" cy="438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Neighbors of pixel</a:t>
            </a: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Adjacency, connectivity, regions and boundaries</a:t>
            </a: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Distance measures</a:t>
            </a: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3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Arithmetic/logical operations</a:t>
            </a:r>
          </a:p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endParaRPr lang="en-US" sz="3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B18D14E7-5271-4B12-8388-BD13CBA8CC30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4980592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>
            <a:defPPr>
              <a:defRPr lang="en-US"/>
            </a:defPPr>
            <a:lvl2pPr marL="0" lvl="1">
              <a:defRPr sz="5000" b="0" strike="noStrike" spc="-1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defRPr>
            </a:lvl2pPr>
          </a:lstStyle>
          <a:p>
            <a:pPr lvl="1"/>
            <a:r>
              <a:rPr lang="en-US" dirty="0"/>
              <a:t>Neighbors of pixel N</a:t>
            </a:r>
            <a:r>
              <a:rPr lang="en-US" baseline="-25000" dirty="0"/>
              <a:t>4</a:t>
            </a:r>
            <a:r>
              <a:rPr lang="en-US" dirty="0"/>
              <a:t>(p)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9" name="TextShape 2"/>
              <p:cNvSpPr txBox="1"/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Let a pixel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at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coordinates has set of four neighbors </a:t>
                </a:r>
              </a:p>
              <a:p>
                <a:pPr marL="731520" lvl="1" indent="-273960"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2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Two horizontal and two vertical </a:t>
                </a:r>
              </a:p>
              <a:p>
                <a:pPr marL="731520" lvl="1" indent="-273960"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2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Denoted by N</a:t>
                </a:r>
                <a:r>
                  <a:rPr lang="en-US" sz="26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4</a:t>
                </a:r>
                <a:r>
                  <a:rPr lang="en-US" sz="26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(p)</a:t>
                </a: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onstantia"/>
                </a:endParaRPr>
              </a:p>
            </p:txBody>
          </p:sp>
        </mc:Choice>
        <mc:Fallback>
          <p:sp>
            <p:nvSpPr>
              <p:cNvPr id="11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blipFill rotWithShape="0">
                <a:blip r:embed="rId3"/>
                <a:stretch>
                  <a:fillRect l="-1259" t="-1667" r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38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74501068"/>
                  </p:ext>
                </p:extLst>
              </p:nvPr>
            </p:nvGraphicFramePr>
            <p:xfrm>
              <a:off x="2209800" y="3916681"/>
              <a:ext cx="3810000" cy="1737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21920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304801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0000"/>
                            </a:solidFill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365761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426721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0000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3774501068"/>
                  </p:ext>
                </p:extLst>
              </p:nvPr>
            </p:nvGraphicFramePr>
            <p:xfrm>
              <a:off x="2209800" y="3916681"/>
              <a:ext cx="3810000" cy="1737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19200"/>
                    <a:gridCol w="1371600"/>
                    <a:gridCol w="1219200"/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8938" t="-1053" r="-89381" b="-20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500" t="-100000" r="-214000" b="-10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8938" t="-100000" r="-89381" b="-1010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500" t="-100000" r="-1000" b="-101042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8938" t="-202105" r="-89381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F8AC28F-4535-430E-A6FF-741003055DDF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119301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810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Neighbors of pixel N</a:t>
            </a:r>
            <a:r>
              <a:rPr lang="en-US" sz="5000" b="0" strike="noStrike" spc="-1" baseline="-25000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</a:t>
            </a: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9" name="TextShape 2"/>
              <p:cNvSpPr txBox="1"/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 pixel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/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3000" i="1" spc="-1" dirty="0" err="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has set of four diagonal neighbors </a:t>
                </a:r>
              </a:p>
              <a:p>
                <a:pPr marL="731520" lvl="1" indent="-273960"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Denoted by N</a:t>
                </a:r>
                <a:r>
                  <a:rPr lang="en-US" sz="30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</a:t>
                </a: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(p)</a:t>
                </a: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onstantia"/>
                </a:endParaRPr>
              </a:p>
            </p:txBody>
          </p:sp>
        </mc:Choice>
        <mc:Fallback>
          <p:sp>
            <p:nvSpPr>
              <p:cNvPr id="11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blipFill rotWithShape="0">
                <a:blip r:embed="rId3"/>
                <a:stretch>
                  <a:fillRect l="-1259" t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39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97492613"/>
                  </p:ext>
                </p:extLst>
              </p:nvPr>
            </p:nvGraphicFramePr>
            <p:xfrm>
              <a:off x="1981200" y="3733801"/>
              <a:ext cx="5181600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112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865376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658112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90027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accent1"/>
                            </a:solidFill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kumimoji="0" lang="en-US" sz="1600" b="0" i="0" kern="1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37856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dirty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900272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kumimoji="0" lang="en-US" sz="1600" b="0" i="0" kern="1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b="0" i="0" kern="1200" dirty="0" err="1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b="0" i="0" kern="1200" dirty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kumimoji="0" lang="en-US" sz="1600" b="0" i="0" kern="1200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2097492613"/>
                  </p:ext>
                </p:extLst>
              </p:nvPr>
            </p:nvGraphicFramePr>
            <p:xfrm>
              <a:off x="1981200" y="3733801"/>
              <a:ext cx="5181600" cy="24384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658112"/>
                    <a:gridCol w="1865376"/>
                    <a:gridCol w="1658112"/>
                  </a:tblGrid>
                  <a:tr h="900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35" t="-676" r="-213603" b="-172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235" t="-676" r="-1103" b="-172297"/>
                          </a:stretch>
                        </a:blipFill>
                      </a:tcPr>
                    </a:tc>
                  </a:tr>
                  <a:tr h="637856"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9542" t="-141905" r="-89869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</a:tr>
                  <a:tr h="9002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35" t="-171622" r="-213603" b="-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235" t="-171622" r="-1103" b="-13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0BB9636F-FD73-4D24-A522-AABF1FF89E78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10439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 anchor="ctr">
            <a:normAutofit fontScale="90000"/>
          </a:bodyPr>
          <a:lstStyle/>
          <a:p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/>
            </a:r>
            <a:b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</a:rPr>
              <a:t>Intensity, Brightness and Contrast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/>
            </a:r>
            <a:b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</a:b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t/>
            </a:r>
            <a:b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-273960">
              <a:buClr>
                <a:srgbClr val="0BD0D9"/>
              </a:buClr>
              <a:buFont typeface="Wingdings 2" charset="2"/>
              <a:buChar char=""/>
            </a:pPr>
            <a:r>
              <a:rPr lang="en-US" sz="2800" i="1" dirty="0">
                <a:cs typeface="Times New Roman" panose="02020603050405020304" pitchFamily="18" charset="0"/>
              </a:rPr>
              <a:t>Intensity</a:t>
            </a:r>
            <a:r>
              <a:rPr lang="en-US" sz="2800" dirty="0">
                <a:cs typeface="Times New Roman" panose="02020603050405020304" pitchFamily="18" charset="0"/>
              </a:rPr>
              <a:t> and </a:t>
            </a:r>
            <a:r>
              <a:rPr lang="en-US" sz="2800" i="1" dirty="0">
                <a:cs typeface="Times New Roman" panose="02020603050405020304" pitchFamily="18" charset="0"/>
              </a:rPr>
              <a:t>brightness</a:t>
            </a:r>
            <a:r>
              <a:rPr lang="en-US" sz="2800" dirty="0">
                <a:cs typeface="Times New Roman" panose="02020603050405020304" pitchFamily="18" charset="0"/>
              </a:rPr>
              <a:t> are two different phenomena </a:t>
            </a:r>
          </a:p>
          <a:p>
            <a:pPr indent="-273960">
              <a:buClr>
                <a:srgbClr val="0BD0D9"/>
              </a:buClr>
              <a:buFont typeface="Wingdings 2" charset="2"/>
              <a:buChar char=""/>
            </a:pPr>
            <a:r>
              <a:rPr lang="en-US" sz="2800" i="1" dirty="0">
                <a:cs typeface="Times New Roman" panose="02020603050405020304" pitchFamily="18" charset="0"/>
              </a:rPr>
              <a:t>Intensity</a:t>
            </a:r>
            <a:r>
              <a:rPr lang="en-US" sz="2800" dirty="0"/>
              <a:t> is the measure of energy of a wave</a:t>
            </a:r>
          </a:p>
          <a:p>
            <a:pPr lvl="1" indent="-273960">
              <a:buClr>
                <a:srgbClr val="0BD0D9"/>
              </a:buClr>
              <a:buFont typeface="Wingdings 2" charset="2"/>
              <a:buChar char=""/>
            </a:pPr>
            <a:r>
              <a:rPr lang="en-US" dirty="0"/>
              <a:t>a numerical value which represents a pixel</a:t>
            </a:r>
            <a:endParaRPr lang="en-US" dirty="0">
              <a:cs typeface="Times New Roman" panose="02020603050405020304" pitchFamily="18" charset="0"/>
            </a:endParaRPr>
          </a:p>
          <a:p>
            <a:pPr indent="-273960">
              <a:buClr>
                <a:srgbClr val="0BD0D9"/>
              </a:buClr>
              <a:buFont typeface="Wingdings 2" charset="2"/>
              <a:buChar char=""/>
            </a:pPr>
            <a:r>
              <a:rPr lang="en-US" sz="2800" dirty="0">
                <a:cs typeface="Times New Roman" panose="02020603050405020304" pitchFamily="18" charset="0"/>
              </a:rPr>
              <a:t>Brightness is relative term perceived by human visual system</a:t>
            </a:r>
          </a:p>
          <a:p>
            <a:pPr lvl="1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Described as sensation to light intensity</a:t>
            </a:r>
            <a:endParaRPr lang="en-US" dirty="0"/>
          </a:p>
          <a:p>
            <a:pPr lvl="1"/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 just a simple function of intensity</a:t>
            </a:r>
          </a:p>
          <a:p>
            <a:r>
              <a:rPr lang="en-US" sz="2800" dirty="0">
                <a:cs typeface="Times New Roman" panose="02020603050405020304" pitchFamily="18" charset="0"/>
              </a:rPr>
              <a:t>Contrast may be considered as difference of perceived </a:t>
            </a:r>
            <a:r>
              <a:rPr lang="en-US" sz="2800" dirty="0" smtClean="0">
                <a:cs typeface="Times New Roman" panose="02020603050405020304" pitchFamily="18" charset="0"/>
              </a:rPr>
              <a:t>brightness 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C73041A7-CC18-4EC5-908B-A86122D6615D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8562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810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Neighbors of pixel N</a:t>
            </a:r>
            <a:r>
              <a:rPr lang="en-US" sz="5000" b="0" strike="noStrike" spc="-1" baseline="-25000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9" name="TextShape 2"/>
              <p:cNvSpPr txBox="1"/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The four neighbor pixels and four diagonal pixels are called 8-neighbors of </a:t>
                </a:r>
                <a14:m>
                  <m:oMath xmlns:m="http://schemas.openxmlformats.org/officeDocument/2006/math">
                    <m:r>
                      <a:rPr lang="en-US" sz="3000" i="1" spc="-1" dirty="0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1520" lvl="1" indent="-273960"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Denoted by N</a:t>
                </a:r>
                <a:r>
                  <a:rPr lang="en-US" sz="3000" spc="-1" baseline="-25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8</a:t>
                </a:r>
                <a:r>
                  <a:rPr lang="en-US" sz="30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(p)</a:t>
                </a:r>
              </a:p>
              <a:p>
                <a:pPr marL="274320" indent="-273960">
                  <a:lnSpc>
                    <a:spcPct val="100000"/>
                  </a:lnSpc>
                  <a:buClr>
                    <a:srgbClr val="0BD0D9"/>
                  </a:buClr>
                  <a:buSzPct val="95000"/>
                  <a:buFont typeface="Wingdings 2" charset="2"/>
                  <a:buChar char=""/>
                </a:pPr>
                <a:endParaRPr lang="en-US" sz="30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>
                  <a:lnSpc>
                    <a:spcPct val="100000"/>
                  </a:lnSpc>
                </a:pPr>
                <a:endParaRPr lang="en-US" sz="26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onstantia"/>
                </a:endParaRPr>
              </a:p>
            </p:txBody>
          </p:sp>
        </mc:Choice>
        <mc:Fallback>
          <p:sp>
            <p:nvSpPr>
              <p:cNvPr id="119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935360"/>
                <a:ext cx="8229240" cy="4388760"/>
              </a:xfrm>
              <a:prstGeom prst="rect">
                <a:avLst/>
              </a:prstGeom>
              <a:blipFill rotWithShape="0">
                <a:blip r:embed="rId3"/>
                <a:stretch>
                  <a:fillRect l="-1259" t="-1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40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96599497"/>
                  </p:ext>
                </p:extLst>
              </p:nvPr>
            </p:nvGraphicFramePr>
            <p:xfrm>
              <a:off x="1981200" y="3733800"/>
              <a:ext cx="5334000" cy="2437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06880">
                      <a:extLst>
                        <a:ext uri="{9D8B030D-6E8A-4147-A177-3AD203B41FA5}">
                          <a16:colId xmlns="" xmlns:a16="http://schemas.microsoft.com/office/drawing/2014/main" val="20000"/>
                        </a:ext>
                      </a:extLst>
                    </a:gridCol>
                    <a:gridCol w="1920240">
                      <a:extLst>
                        <a:ext uri="{9D8B030D-6E8A-4147-A177-3AD203B41FA5}">
                          <a16:colId xmlns="" xmlns:a16="http://schemas.microsoft.com/office/drawing/2014/main" val="20001"/>
                        </a:ext>
                      </a:extLst>
                    </a:gridCol>
                    <a:gridCol w="1706880">
                      <a:extLst>
                        <a:ext uri="{9D8B030D-6E8A-4147-A177-3AD203B41FA5}">
                          <a16:colId xmlns="" xmlns:a16="http://schemas.microsoft.com/office/drawing/2014/main" val="20002"/>
                        </a:ext>
                      </a:extLst>
                    </a:gridCol>
                  </a:tblGrid>
                  <a:tr h="90009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0"/>
                      </a:ext>
                    </a:extLst>
                  </a:tr>
                  <a:tr h="63773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−1)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33CC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33CC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1"/>
                      </a:ext>
                    </a:extLst>
                  </a:tr>
                  <a:tr h="90009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𝑃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𝑥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1600" kern="12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𝑦</m:t>
                                </m:r>
                                <m:r>
                                  <a:rPr kumimoji="0" lang="en-US" sz="1600" kern="12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kumimoji="0" lang="en-US" sz="1600" kern="1200" dirty="0">
                            <a:solidFill>
                              <a:srgbClr val="FF33CC"/>
                            </a:solidFill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dirty="0" err="1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1600" b="0" i="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  <m:r>
                                  <a:rPr lang="en-US" sz="1600" dirty="0" smtClean="0">
                                    <a:solidFill>
                                      <a:srgbClr val="FF33CC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  <a:p>
                          <a:pPr algn="ctr"/>
                          <a:endParaRPr lang="en-US" sz="1600" dirty="0">
                            <a:solidFill>
                              <a:srgbClr val="FF33CC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=""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696599497"/>
                  </p:ext>
                </p:extLst>
              </p:nvPr>
            </p:nvGraphicFramePr>
            <p:xfrm>
              <a:off x="1981200" y="3733800"/>
              <a:ext cx="5334000" cy="243792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706880"/>
                    <a:gridCol w="1920240"/>
                    <a:gridCol w="1706880"/>
                  </a:tblGrid>
                  <a:tr h="900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14" t="-676" r="-213571" b="-172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9524" t="-676" r="-89841" b="-1722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214" t="-676" r="-1071" b="-172297"/>
                          </a:stretch>
                        </a:blipFill>
                      </a:tcPr>
                    </a:tc>
                  </a:tr>
                  <a:tr h="63773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14" t="-141905" r="-21357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9524" t="-141905" r="-8984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214" t="-141905" r="-1071" b="-142857"/>
                          </a:stretch>
                        </a:blipFill>
                      </a:tcPr>
                    </a:tc>
                  </a:tr>
                  <a:tr h="9000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714" t="-171622" r="-213571" b="-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89524" t="-171622" r="-89841" b="-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213214" t="-171622" r="-1071" b="-1351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DB0AA217-42C4-4A76-8D49-B0A42E233F02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21660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381000" y="70416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lIns="0" tIns="45000" rIns="0" bIns="0" anchor="b"/>
          <a:lstStyle/>
          <a:p>
            <a:pPr>
              <a:lnSpc>
                <a:spcPct val="100000"/>
              </a:lnSpc>
            </a:pP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Neighbors of pixel N</a:t>
            </a:r>
            <a:r>
              <a:rPr lang="en-US" sz="5000" b="0" strike="noStrike" spc="-1" baseline="-25000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8</a:t>
            </a:r>
            <a:r>
              <a:rPr lang="en-US" sz="5000" b="0" strike="noStrike" spc="-1" dirty="0">
                <a:solidFill>
                  <a:srgbClr val="04617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(p)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57200" y="1935360"/>
            <a:ext cx="8229240" cy="4388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74320" indent="-273960">
              <a:lnSpc>
                <a:spcPct val="100000"/>
              </a:lnSpc>
              <a:buClr>
                <a:srgbClr val="0BD0D9"/>
              </a:buClr>
              <a:buSzPct val="95000"/>
              <a:buFont typeface="Wingdings 2" charset="2"/>
              <a:buChar char="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Let V is the set of gray level values used to define adjacency</a:t>
            </a:r>
          </a:p>
          <a:p>
            <a:pPr marL="914400" lvl="1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5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4-adjacency: 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two pixels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values from set V are 4-adjacent </a:t>
            </a:r>
            <a:r>
              <a:rPr lang="en-US" sz="2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371600" lvl="2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rgbClr val="0000FF"/>
                </a:solidFill>
              </a:rPr>
              <a:t>q </a:t>
            </a:r>
            <a:r>
              <a:rPr lang="en-US" sz="2300" dirty="0">
                <a:solidFill>
                  <a:schemeClr val="tx2"/>
                </a:solidFill>
              </a:rPr>
              <a:t>is in the set N</a:t>
            </a:r>
            <a:r>
              <a:rPr lang="en-US" sz="2300" baseline="-25000" dirty="0">
                <a:solidFill>
                  <a:schemeClr val="tx2"/>
                </a:solidFill>
              </a:rPr>
              <a:t>4</a:t>
            </a:r>
            <a:r>
              <a:rPr lang="en-US" sz="2300" dirty="0">
                <a:solidFill>
                  <a:schemeClr val="tx2"/>
                </a:solidFill>
              </a:rPr>
              <a:t>(p)</a:t>
            </a:r>
            <a:endParaRPr lang="en-US" sz="23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914400" lvl="1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5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8-adjacency: 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two pixels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values from set V are 8-adjacent </a:t>
            </a:r>
            <a:r>
              <a:rPr lang="en-US" sz="25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if</a:t>
            </a:r>
            <a:endParaRPr lang="en-US" sz="25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371600" lvl="2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rgbClr val="0000FF"/>
                </a:solidFill>
              </a:rPr>
              <a:t>q</a:t>
            </a:r>
            <a:r>
              <a:rPr lang="en-US" sz="2300" dirty="0">
                <a:solidFill>
                  <a:schemeClr val="tx2"/>
                </a:solidFill>
              </a:rPr>
              <a:t> is in the set N</a:t>
            </a:r>
            <a:r>
              <a:rPr lang="en-US" sz="2300" baseline="-25000" dirty="0">
                <a:solidFill>
                  <a:schemeClr val="tx2"/>
                </a:solidFill>
              </a:rPr>
              <a:t>8</a:t>
            </a:r>
            <a:r>
              <a:rPr lang="en-US" sz="2300" dirty="0">
                <a:solidFill>
                  <a:schemeClr val="tx2"/>
                </a:solidFill>
              </a:rPr>
              <a:t>(p)</a:t>
            </a:r>
          </a:p>
          <a:p>
            <a:pPr marL="914400" lvl="1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5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m-adjacency: 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two pixels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p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and </a:t>
            </a:r>
            <a:r>
              <a:rPr lang="en-US" sz="2500" spc="-1" dirty="0">
                <a:solidFill>
                  <a:schemeClr val="accent1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5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with values from set V are m-adjacent if</a:t>
            </a:r>
          </a:p>
          <a:p>
            <a:pPr marL="1200150" lvl="2" indent="-28575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rgbClr val="0000FF"/>
                </a:solidFill>
              </a:rPr>
              <a:t>q </a:t>
            </a:r>
            <a:r>
              <a:rPr lang="en-US" sz="2300" dirty="0">
                <a:solidFill>
                  <a:schemeClr val="tx2"/>
                </a:solidFill>
              </a:rPr>
              <a:t>is in the set N</a:t>
            </a:r>
            <a:r>
              <a:rPr lang="en-US" sz="2300" baseline="-25000" dirty="0">
                <a:solidFill>
                  <a:schemeClr val="tx2"/>
                </a:solidFill>
              </a:rPr>
              <a:t>4</a:t>
            </a:r>
            <a:r>
              <a:rPr lang="en-US" sz="2300" dirty="0">
                <a:solidFill>
                  <a:schemeClr val="tx2"/>
                </a:solidFill>
              </a:rPr>
              <a:t>(p), or</a:t>
            </a:r>
          </a:p>
          <a:p>
            <a:pPr marL="1200150" lvl="2" indent="-28575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sz="2300" i="1" dirty="0">
                <a:solidFill>
                  <a:srgbClr val="0000FF"/>
                </a:solidFill>
              </a:rPr>
              <a:t>q </a:t>
            </a:r>
            <a:r>
              <a:rPr lang="en-US" sz="2300" dirty="0">
                <a:solidFill>
                  <a:schemeClr val="tx2"/>
                </a:solidFill>
              </a:rPr>
              <a:t>is in the set </a:t>
            </a:r>
            <a:r>
              <a:rPr lang="en-US" sz="2300" dirty="0" err="1">
                <a:solidFill>
                  <a:schemeClr val="tx2"/>
                </a:solidFill>
              </a:rPr>
              <a:t>N</a:t>
            </a:r>
            <a:r>
              <a:rPr lang="en-US" sz="2300" baseline="-25000" dirty="0" err="1">
                <a:solidFill>
                  <a:schemeClr val="tx2"/>
                </a:solidFill>
              </a:rPr>
              <a:t>d</a:t>
            </a:r>
            <a:r>
              <a:rPr lang="en-US" sz="2300" dirty="0">
                <a:solidFill>
                  <a:schemeClr val="tx2"/>
                </a:solidFill>
              </a:rPr>
              <a:t>(p) and set N</a:t>
            </a:r>
            <a:r>
              <a:rPr lang="en-US" sz="2300" baseline="-25000" dirty="0">
                <a:solidFill>
                  <a:schemeClr val="tx2"/>
                </a:solidFill>
              </a:rPr>
              <a:t>4</a:t>
            </a:r>
            <a:r>
              <a:rPr lang="en-US" sz="2300" dirty="0">
                <a:solidFill>
                  <a:schemeClr val="tx2"/>
                </a:solidFill>
              </a:rPr>
              <a:t>(p) </a:t>
            </a:r>
            <a:r>
              <a:rPr lang="en-US" sz="2300" dirty="0">
                <a:solidFill>
                  <a:schemeClr val="tx2"/>
                </a:solidFill>
                <a:sym typeface="Symbol" panose="05050102010706020507" pitchFamily="18" charset="2"/>
              </a:rPr>
              <a:t> </a:t>
            </a:r>
            <a:r>
              <a:rPr lang="en-US" sz="2300" dirty="0">
                <a:solidFill>
                  <a:schemeClr val="tx2"/>
                </a:solidFill>
              </a:rPr>
              <a:t>N</a:t>
            </a:r>
            <a:r>
              <a:rPr lang="en-US" sz="2300" baseline="-25000" dirty="0">
                <a:solidFill>
                  <a:schemeClr val="tx2"/>
                </a:solidFill>
              </a:rPr>
              <a:t>4</a:t>
            </a:r>
            <a:r>
              <a:rPr lang="en-US" sz="2300" dirty="0">
                <a:solidFill>
                  <a:schemeClr val="tx2"/>
                </a:solidFill>
              </a:rPr>
              <a:t>(q) has no pixels whose values are from V</a:t>
            </a:r>
          </a:p>
          <a:p>
            <a:pPr marL="914400" lvl="1" indent="-457200">
              <a:lnSpc>
                <a:spcPct val="90000"/>
              </a:lnSpc>
              <a:buClr>
                <a:schemeClr val="accent3"/>
              </a:buClr>
              <a:buFont typeface="Arial" panose="020B0604020202020204" pitchFamily="34" charset="0"/>
              <a:buChar char="•"/>
            </a:pPr>
            <a:endParaRPr lang="en-US" sz="26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nstanti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41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2820AF0-9C40-4D14-B898-8F624A394819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168676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4C727C-F46D-4638-B4D8-63FE35B273F7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09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3D1DBD-0824-4646-8892-8E559834E7D5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sz="1400"/>
          </a:p>
        </p:txBody>
      </p:sp>
      <p:sp>
        <p:nvSpPr>
          <p:cNvPr id="809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Adjacency of pixels</a:t>
            </a:r>
            <a:br>
              <a:rPr lang="en-US" dirty="0"/>
            </a:br>
            <a:endParaRPr lang="en-US" dirty="0"/>
          </a:p>
        </p:txBody>
      </p:sp>
      <p:sp>
        <p:nvSpPr>
          <p:cNvPr id="809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4849813" cy="4368800"/>
          </a:xfrm>
        </p:spPr>
        <p:txBody>
          <a:bodyPr/>
          <a:lstStyle/>
          <a:p>
            <a:pPr eaLnBrk="1" hangingPunct="1"/>
            <a:r>
              <a:rPr lang="en-US" dirty="0"/>
              <a:t> </a:t>
            </a:r>
            <a:r>
              <a:rPr lang="en-US" dirty="0">
                <a:latin typeface="+mj-lt"/>
              </a:rPr>
              <a:t>V={1,2,3,4,5,6,7,8,9,10}</a:t>
            </a:r>
          </a:p>
          <a:p>
            <a:pPr lvl="1" eaLnBrk="1" hangingPunct="1"/>
            <a:r>
              <a:rPr lang="en-US" dirty="0">
                <a:latin typeface="+mj-lt"/>
              </a:rPr>
              <a:t>{3} 4-adj. </a:t>
            </a:r>
          </a:p>
          <a:p>
            <a:pPr lvl="1" eaLnBrk="1" hangingPunct="1"/>
            <a:r>
              <a:rPr lang="en-US" dirty="0">
                <a:latin typeface="+mj-lt"/>
              </a:rPr>
              <a:t>{1,3,7,9} 8-adj.</a:t>
            </a:r>
          </a:p>
          <a:p>
            <a:pPr lvl="1" eaLnBrk="1" hangingPunct="1"/>
            <a:r>
              <a:rPr lang="en-US" dirty="0">
                <a:latin typeface="+mj-lt"/>
              </a:rPr>
              <a:t>{3} m-adj. (I)</a:t>
            </a:r>
          </a:p>
          <a:p>
            <a:pPr lvl="1" eaLnBrk="1" hangingPunct="1"/>
            <a:r>
              <a:rPr lang="en-US" dirty="0">
                <a:latin typeface="+mj-lt"/>
              </a:rPr>
              <a:t>{9} m-adj. (II)</a:t>
            </a:r>
          </a:p>
          <a:p>
            <a:pPr lvl="1" eaLnBrk="1" hangingPunct="1"/>
            <a:r>
              <a:rPr lang="en-US" dirty="0">
                <a:latin typeface="+mj-lt"/>
              </a:rPr>
              <a:t>{7} not m-adj. By {II}</a:t>
            </a:r>
          </a:p>
          <a:p>
            <a:pPr lvl="1" eaLnBrk="1" hangingPunct="1"/>
            <a:r>
              <a:rPr lang="en-US" dirty="0">
                <a:latin typeface="+mj-lt"/>
              </a:rPr>
              <a:t>{11,13,18,15} not adj. </a:t>
            </a:r>
          </a:p>
        </p:txBody>
      </p:sp>
      <p:graphicFrame>
        <p:nvGraphicFramePr>
          <p:cNvPr id="148508" name="Group 28"/>
          <p:cNvGraphicFramePr>
            <a:graphicFrameLocks noGrp="1"/>
          </p:cNvGraphicFramePr>
          <p:nvPr/>
        </p:nvGraphicFramePr>
        <p:xfrm>
          <a:off x="6629400" y="2438400"/>
          <a:ext cx="1752600" cy="1554312"/>
        </p:xfrm>
        <a:graphic>
          <a:graphicData uri="http://schemas.openxmlformats.org/drawingml/2006/table">
            <a:tbl>
              <a:tblPr/>
              <a:tblGrid>
                <a:gridCol w="584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11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pitchFamily="34" charset="0"/>
                        </a:rPr>
                        <a:t>6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13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180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18</a:t>
                      </a:r>
                    </a:p>
                  </a:txBody>
                  <a:tcPr marT="45692" marB="456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15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9</a:t>
                      </a:r>
                    </a:p>
                  </a:txBody>
                  <a:tcPr marT="45692" marB="456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7666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CBAB0AD-6908-4960-B68E-A6F09815354C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294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F8B6FC3-9419-48F1-A25C-28C5A902D08B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sz="1400"/>
          </a:p>
        </p:txBody>
      </p:sp>
      <p:sp>
        <p:nvSpPr>
          <p:cNvPr id="829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Adjacency (contd.)</a:t>
            </a:r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1295400" y="3276600"/>
            <a:ext cx="7239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sz="1800">
                <a:solidFill>
                  <a:srgbClr val="000000"/>
                </a:solidFill>
                <a:latin typeface="Tahoma" panose="020B0604030504040204" pitchFamily="34" charset="0"/>
              </a:rPr>
              <a:t>a			   </a:t>
            </a:r>
            <a:r>
              <a:rPr lang="en-US" sz="1800">
                <a:solidFill>
                  <a:srgbClr val="FF0000"/>
                </a:solidFill>
                <a:latin typeface="Tahoma" panose="020B0604030504040204" pitchFamily="34" charset="0"/>
              </a:rPr>
              <a:t>b</a:t>
            </a:r>
            <a:r>
              <a:rPr lang="en-US" sz="1800">
                <a:solidFill>
                  <a:srgbClr val="000000"/>
                </a:solidFill>
                <a:latin typeface="Tahoma" panose="020B0604030504040204" pitchFamily="34" charset="0"/>
              </a:rPr>
              <a:t>			    </a:t>
            </a:r>
            <a:r>
              <a:rPr lang="en-US" sz="1800">
                <a:solidFill>
                  <a:srgbClr val="0000FF"/>
                </a:solidFill>
                <a:latin typeface="Tahoma" panose="020B0604030504040204" pitchFamily="34" charset="0"/>
              </a:rPr>
              <a:t>c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sz="1800">
                <a:solidFill>
                  <a:srgbClr val="FF0000"/>
                </a:solidFill>
                <a:latin typeface="Tahoma" panose="020B0604030504040204" pitchFamily="34" charset="0"/>
              </a:rPr>
              <a:t>           m-adjacent (8-path ambiguous)</a:t>
            </a:r>
            <a:r>
              <a:rPr lang="en-US" sz="1800">
                <a:solidFill>
                  <a:srgbClr val="000000"/>
                </a:solidFill>
                <a:latin typeface="Tahoma" panose="020B0604030504040204" pitchFamily="34" charset="0"/>
              </a:rPr>
              <a:t>         </a:t>
            </a:r>
            <a:r>
              <a:rPr lang="en-US" sz="1800">
                <a:solidFill>
                  <a:srgbClr val="0000FF"/>
                </a:solidFill>
                <a:latin typeface="Tahoma" panose="020B0604030504040204" pitchFamily="34" charset="0"/>
              </a:rPr>
              <a:t>m-path no ambiguous</a:t>
            </a:r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200400" y="2057400"/>
            <a:ext cx="2514600" cy="1600200"/>
            <a:chOff x="2016" y="1296"/>
            <a:chExt cx="1584" cy="1008"/>
          </a:xfrm>
        </p:grpSpPr>
        <p:grpSp>
          <p:nvGrpSpPr>
            <p:cNvPr id="82964" name="Group 16"/>
            <p:cNvGrpSpPr>
              <a:grpSpLocks/>
            </p:cNvGrpSpPr>
            <p:nvPr/>
          </p:nvGrpSpPr>
          <p:grpSpPr bwMode="auto">
            <a:xfrm>
              <a:off x="2064" y="1296"/>
              <a:ext cx="1536" cy="751"/>
              <a:chOff x="2064" y="1296"/>
              <a:chExt cx="1536" cy="751"/>
            </a:xfrm>
          </p:grpSpPr>
          <p:sp>
            <p:nvSpPr>
              <p:cNvPr id="82966" name="Text Box 7"/>
              <p:cNvSpPr txBox="1">
                <a:spLocks noChangeArrowheads="1"/>
              </p:cNvSpPr>
              <p:nvPr/>
            </p:nvSpPr>
            <p:spPr bwMode="auto">
              <a:xfrm>
                <a:off x="2064" y="1296"/>
                <a:ext cx="1536" cy="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1	1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1	0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0	1</a:t>
                </a:r>
              </a:p>
            </p:txBody>
          </p:sp>
          <p:sp>
            <p:nvSpPr>
              <p:cNvPr id="82967" name="Line 9"/>
              <p:cNvSpPr>
                <a:spLocks noChangeShapeType="1"/>
              </p:cNvSpPr>
              <p:nvPr/>
            </p:nvSpPr>
            <p:spPr bwMode="auto">
              <a:xfrm>
                <a:off x="2736" y="1392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68" name="Line 10"/>
              <p:cNvSpPr>
                <a:spLocks noChangeShapeType="1"/>
              </p:cNvSpPr>
              <p:nvPr/>
            </p:nvSpPr>
            <p:spPr bwMode="auto">
              <a:xfrm>
                <a:off x="2736" y="148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69" name="Line 11"/>
              <p:cNvSpPr>
                <a:spLocks noChangeShapeType="1"/>
              </p:cNvSpPr>
              <p:nvPr/>
            </p:nvSpPr>
            <p:spPr bwMode="auto">
              <a:xfrm flipV="1">
                <a:off x="2736" y="1392"/>
                <a:ext cx="576" cy="288"/>
              </a:xfrm>
              <a:prstGeom prst="line">
                <a:avLst/>
              </a:prstGeom>
              <a:noFill/>
              <a:ln w="9525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70" name="Line 12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576" cy="288"/>
              </a:xfrm>
              <a:prstGeom prst="line">
                <a:avLst/>
              </a:prstGeom>
              <a:noFill/>
              <a:ln w="9525">
                <a:solidFill>
                  <a:srgbClr val="00CC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965" name="Rectangle 19"/>
            <p:cNvSpPr>
              <a:spLocks noChangeArrowheads="1"/>
            </p:cNvSpPr>
            <p:nvPr/>
          </p:nvSpPr>
          <p:spPr bwMode="auto">
            <a:xfrm>
              <a:off x="2016" y="1296"/>
              <a:ext cx="1392" cy="1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800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019800" y="2057400"/>
            <a:ext cx="2514600" cy="1600200"/>
            <a:chOff x="3792" y="1296"/>
            <a:chExt cx="1584" cy="1008"/>
          </a:xfrm>
        </p:grpSpPr>
        <p:grpSp>
          <p:nvGrpSpPr>
            <p:cNvPr id="82958" name="Group 17"/>
            <p:cNvGrpSpPr>
              <a:grpSpLocks/>
            </p:cNvGrpSpPr>
            <p:nvPr/>
          </p:nvGrpSpPr>
          <p:grpSpPr bwMode="auto">
            <a:xfrm>
              <a:off x="3840" y="1296"/>
              <a:ext cx="1536" cy="751"/>
              <a:chOff x="3840" y="1296"/>
              <a:chExt cx="1536" cy="751"/>
            </a:xfrm>
          </p:grpSpPr>
          <p:sp>
            <p:nvSpPr>
              <p:cNvPr id="82960" name="Text Box 8"/>
              <p:cNvSpPr txBox="1">
                <a:spLocks noChangeArrowheads="1"/>
              </p:cNvSpPr>
              <p:nvPr/>
            </p:nvSpPr>
            <p:spPr bwMode="auto">
              <a:xfrm>
                <a:off x="3840" y="1296"/>
                <a:ext cx="1536" cy="7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1	1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1	0</a:t>
                </a:r>
              </a:p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lang="en-US" sz="1800">
                    <a:latin typeface="Tahoma" panose="020B0604030504040204" pitchFamily="34" charset="0"/>
                  </a:rPr>
                  <a:t>0	0	1</a:t>
                </a:r>
              </a:p>
            </p:txBody>
          </p:sp>
          <p:sp>
            <p:nvSpPr>
              <p:cNvPr id="82961" name="Line 13"/>
              <p:cNvSpPr>
                <a:spLocks noChangeShapeType="1"/>
              </p:cNvSpPr>
              <p:nvPr/>
            </p:nvSpPr>
            <p:spPr bwMode="auto">
              <a:xfrm>
                <a:off x="4512" y="1392"/>
                <a:ext cx="528" cy="0"/>
              </a:xfrm>
              <a:prstGeom prst="line">
                <a:avLst/>
              </a:pr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62" name="Line 14"/>
              <p:cNvSpPr>
                <a:spLocks noChangeShapeType="1"/>
              </p:cNvSpPr>
              <p:nvPr/>
            </p:nvSpPr>
            <p:spPr bwMode="auto">
              <a:xfrm>
                <a:off x="4512" y="1488"/>
                <a:ext cx="0" cy="144"/>
              </a:xfrm>
              <a:prstGeom prst="line">
                <a:avLst/>
              </a:pr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963" name="Line 15"/>
              <p:cNvSpPr>
                <a:spLocks noChangeShapeType="1"/>
              </p:cNvSpPr>
              <p:nvPr/>
            </p:nvSpPr>
            <p:spPr bwMode="auto">
              <a:xfrm>
                <a:off x="4560" y="1728"/>
                <a:ext cx="480" cy="192"/>
              </a:xfrm>
              <a:prstGeom prst="line">
                <a:avLst/>
              </a:prstGeom>
              <a:noFill/>
              <a:ln w="9525">
                <a:solidFill>
                  <a:srgbClr val="FF6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2959" name="Rectangle 20"/>
            <p:cNvSpPr>
              <a:spLocks noChangeArrowheads="1"/>
            </p:cNvSpPr>
            <p:nvPr/>
          </p:nvSpPr>
          <p:spPr bwMode="auto">
            <a:xfrm>
              <a:off x="3792" y="1296"/>
              <a:ext cx="1392" cy="1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800"/>
            </a:p>
          </p:txBody>
        </p:sp>
      </p:grpSp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304800" y="2057400"/>
            <a:ext cx="2514600" cy="1600200"/>
            <a:chOff x="192" y="1296"/>
            <a:chExt cx="1584" cy="1008"/>
          </a:xfrm>
        </p:grpSpPr>
        <p:sp>
          <p:nvSpPr>
            <p:cNvPr id="82954" name="Text Box 6"/>
            <p:cNvSpPr txBox="1">
              <a:spLocks noChangeArrowheads="1"/>
            </p:cNvSpPr>
            <p:nvPr/>
          </p:nvSpPr>
          <p:spPr bwMode="auto">
            <a:xfrm>
              <a:off x="240" y="1296"/>
              <a:ext cx="1536" cy="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800">
                  <a:latin typeface="Tahoma" panose="020B0604030504040204" pitchFamily="34" charset="0"/>
                </a:rPr>
                <a:t>0	1	1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800">
                  <a:latin typeface="Tahoma" panose="020B0604030504040204" pitchFamily="34" charset="0"/>
                </a:rPr>
                <a:t>0	1	0</a:t>
              </a:r>
            </a:p>
            <a:p>
              <a:pPr>
                <a:spcBef>
                  <a:spcPct val="50000"/>
                </a:spcBef>
                <a:buFontTx/>
                <a:buNone/>
              </a:pPr>
              <a:r>
                <a:rPr lang="en-US" sz="1800">
                  <a:latin typeface="Tahoma" panose="020B0604030504040204" pitchFamily="34" charset="0"/>
                </a:rPr>
                <a:t>0	0	1</a:t>
              </a:r>
            </a:p>
          </p:txBody>
        </p:sp>
        <p:sp>
          <p:nvSpPr>
            <p:cNvPr id="82955" name="Rectangle 18"/>
            <p:cNvSpPr>
              <a:spLocks noChangeArrowheads="1"/>
            </p:cNvSpPr>
            <p:nvPr/>
          </p:nvSpPr>
          <p:spPr bwMode="auto">
            <a:xfrm>
              <a:off x="192" y="1296"/>
              <a:ext cx="1392" cy="1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800"/>
            </a:p>
          </p:txBody>
        </p:sp>
        <p:sp>
          <p:nvSpPr>
            <p:cNvPr id="82956" name="Oval 21"/>
            <p:cNvSpPr>
              <a:spLocks noChangeArrowheads="1"/>
            </p:cNvSpPr>
            <p:nvPr/>
          </p:nvSpPr>
          <p:spPr bwMode="auto">
            <a:xfrm>
              <a:off x="1440" y="1344"/>
              <a:ext cx="96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800"/>
            </a:p>
          </p:txBody>
        </p:sp>
        <p:sp>
          <p:nvSpPr>
            <p:cNvPr id="82957" name="Oval 22"/>
            <p:cNvSpPr>
              <a:spLocks noChangeArrowheads="1"/>
            </p:cNvSpPr>
            <p:nvPr/>
          </p:nvSpPr>
          <p:spPr bwMode="auto">
            <a:xfrm>
              <a:off x="1440" y="1872"/>
              <a:ext cx="96" cy="14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xmlns="" val="223292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2"/>
          <p:cNvSpPr txBox="1">
            <a:spLocks noChangeArrowheads="1"/>
          </p:cNvSpPr>
          <p:nvPr/>
        </p:nvSpPr>
        <p:spPr bwMode="auto">
          <a:xfrm>
            <a:off x="322263" y="0"/>
            <a:ext cx="2233612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Adjacency</a:t>
            </a:r>
          </a:p>
        </p:txBody>
      </p:sp>
      <p:sp>
        <p:nvSpPr>
          <p:cNvPr id="111619" name="Text Box 3"/>
          <p:cNvSpPr txBox="1">
            <a:spLocks noChangeArrowheads="1"/>
          </p:cNvSpPr>
          <p:nvPr/>
        </p:nvSpPr>
        <p:spPr bwMode="auto">
          <a:xfrm>
            <a:off x="1050925" y="1181100"/>
            <a:ext cx="70564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     A pixel </a:t>
            </a:r>
            <a:r>
              <a:rPr lang="en-US" i="1">
                <a:solidFill>
                  <a:schemeClr val="accent2"/>
                </a:solidFill>
              </a:rPr>
              <a:t>p</a:t>
            </a:r>
            <a:r>
              <a:rPr lang="en-US"/>
              <a:t> is </a:t>
            </a:r>
            <a:r>
              <a:rPr lang="en-US" i="1">
                <a:solidFill>
                  <a:schemeClr val="accent2"/>
                </a:solidFill>
              </a:rPr>
              <a:t>adjacent</a:t>
            </a:r>
            <a:r>
              <a:rPr lang="en-US"/>
              <a:t> to pixel </a:t>
            </a:r>
            <a:r>
              <a:rPr lang="en-US" i="1">
                <a:solidFill>
                  <a:schemeClr val="accent2"/>
                </a:solidFill>
              </a:rPr>
              <a:t>q</a:t>
            </a:r>
            <a:r>
              <a:rPr lang="en-US"/>
              <a:t> if they are connected.</a:t>
            </a:r>
          </a:p>
          <a:p>
            <a:pPr eaLnBrk="1" hangingPunct="1"/>
            <a:r>
              <a:rPr lang="en-US"/>
              <a:t>Two image subsets 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 i="1" baseline="-25000">
                <a:solidFill>
                  <a:schemeClr val="accent2"/>
                </a:solidFill>
              </a:rPr>
              <a:t>1</a:t>
            </a:r>
            <a:r>
              <a:rPr lang="en-US"/>
              <a:t> and 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 i="1" baseline="-25000">
                <a:solidFill>
                  <a:schemeClr val="accent2"/>
                </a:solidFill>
              </a:rPr>
              <a:t>2</a:t>
            </a:r>
            <a:r>
              <a:rPr lang="en-US"/>
              <a:t> are adjacent if some pixel</a:t>
            </a:r>
          </a:p>
          <a:p>
            <a:pPr eaLnBrk="1" hangingPunct="1"/>
            <a:r>
              <a:rPr lang="en-US"/>
              <a:t>in 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 i="1" baseline="-25000">
                <a:solidFill>
                  <a:schemeClr val="accent2"/>
                </a:solidFill>
              </a:rPr>
              <a:t>1</a:t>
            </a:r>
            <a:r>
              <a:rPr lang="en-US"/>
              <a:t> is adjacent to some pixel in 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 i="1" baseline="-25000">
                <a:solidFill>
                  <a:schemeClr val="accent2"/>
                </a:solidFill>
              </a:rPr>
              <a:t>2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2667000" y="2743200"/>
            <a:ext cx="3505200" cy="2667000"/>
            <a:chOff x="864" y="1632"/>
            <a:chExt cx="2208" cy="1680"/>
          </a:xfrm>
        </p:grpSpPr>
        <p:sp>
          <p:nvSpPr>
            <p:cNvPr id="111622" name="Rectangle 5"/>
            <p:cNvSpPr>
              <a:spLocks noChangeArrowheads="1"/>
            </p:cNvSpPr>
            <p:nvPr/>
          </p:nvSpPr>
          <p:spPr bwMode="auto">
            <a:xfrm>
              <a:off x="1248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3" name="Rectangle 6"/>
            <p:cNvSpPr>
              <a:spLocks noChangeArrowheads="1"/>
            </p:cNvSpPr>
            <p:nvPr/>
          </p:nvSpPr>
          <p:spPr bwMode="auto">
            <a:xfrm>
              <a:off x="1440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4" name="Rectangle 7"/>
            <p:cNvSpPr>
              <a:spLocks noChangeArrowheads="1"/>
            </p:cNvSpPr>
            <p:nvPr/>
          </p:nvSpPr>
          <p:spPr bwMode="auto">
            <a:xfrm>
              <a:off x="1248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5" name="Rectangle 8"/>
            <p:cNvSpPr>
              <a:spLocks noChangeArrowheads="1"/>
            </p:cNvSpPr>
            <p:nvPr/>
          </p:nvSpPr>
          <p:spPr bwMode="auto">
            <a:xfrm>
              <a:off x="1440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6" name="Rectangle 9"/>
            <p:cNvSpPr>
              <a:spLocks noChangeArrowheads="1"/>
            </p:cNvSpPr>
            <p:nvPr/>
          </p:nvSpPr>
          <p:spPr bwMode="auto">
            <a:xfrm>
              <a:off x="1632" y="1968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7" name="Rectangle 10"/>
            <p:cNvSpPr>
              <a:spLocks noChangeArrowheads="1"/>
            </p:cNvSpPr>
            <p:nvPr/>
          </p:nvSpPr>
          <p:spPr bwMode="auto">
            <a:xfrm>
              <a:off x="1440" y="1968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8" name="Rectangle 11"/>
            <p:cNvSpPr>
              <a:spLocks noChangeArrowheads="1"/>
            </p:cNvSpPr>
            <p:nvPr/>
          </p:nvSpPr>
          <p:spPr bwMode="auto">
            <a:xfrm>
              <a:off x="1056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29" name="Rectangle 12"/>
            <p:cNvSpPr>
              <a:spLocks noChangeArrowheads="1"/>
            </p:cNvSpPr>
            <p:nvPr/>
          </p:nvSpPr>
          <p:spPr bwMode="auto">
            <a:xfrm>
              <a:off x="1824" y="1968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0" name="Rectangle 13"/>
            <p:cNvSpPr>
              <a:spLocks noChangeArrowheads="1"/>
            </p:cNvSpPr>
            <p:nvPr/>
          </p:nvSpPr>
          <p:spPr bwMode="auto">
            <a:xfrm>
              <a:off x="1440" y="2544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1" name="Rectangle 14"/>
            <p:cNvSpPr>
              <a:spLocks noChangeArrowheads="1"/>
            </p:cNvSpPr>
            <p:nvPr/>
          </p:nvSpPr>
          <p:spPr bwMode="auto">
            <a:xfrm>
              <a:off x="1824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2" name="Rectangle 15"/>
            <p:cNvSpPr>
              <a:spLocks noChangeArrowheads="1"/>
            </p:cNvSpPr>
            <p:nvPr/>
          </p:nvSpPr>
          <p:spPr bwMode="auto">
            <a:xfrm>
              <a:off x="1632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3" name="Rectangle 16"/>
            <p:cNvSpPr>
              <a:spLocks noChangeArrowheads="1"/>
            </p:cNvSpPr>
            <p:nvPr/>
          </p:nvSpPr>
          <p:spPr bwMode="auto">
            <a:xfrm>
              <a:off x="1632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4" name="Rectangle 17"/>
            <p:cNvSpPr>
              <a:spLocks noChangeArrowheads="1"/>
            </p:cNvSpPr>
            <p:nvPr/>
          </p:nvSpPr>
          <p:spPr bwMode="auto">
            <a:xfrm>
              <a:off x="2016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5" name="Rectangle 18"/>
            <p:cNvSpPr>
              <a:spLocks noChangeArrowheads="1"/>
            </p:cNvSpPr>
            <p:nvPr/>
          </p:nvSpPr>
          <p:spPr bwMode="auto">
            <a:xfrm>
              <a:off x="2208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6" name="Rectangle 19"/>
            <p:cNvSpPr>
              <a:spLocks noChangeArrowheads="1"/>
            </p:cNvSpPr>
            <p:nvPr/>
          </p:nvSpPr>
          <p:spPr bwMode="auto">
            <a:xfrm>
              <a:off x="2400" y="1968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7" name="Rectangle 20"/>
            <p:cNvSpPr>
              <a:spLocks noChangeArrowheads="1"/>
            </p:cNvSpPr>
            <p:nvPr/>
          </p:nvSpPr>
          <p:spPr bwMode="auto">
            <a:xfrm>
              <a:off x="2400" y="2160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8" name="Rectangle 21"/>
            <p:cNvSpPr>
              <a:spLocks noChangeArrowheads="1"/>
            </p:cNvSpPr>
            <p:nvPr/>
          </p:nvSpPr>
          <p:spPr bwMode="auto">
            <a:xfrm>
              <a:off x="2208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39" name="Rectangle 22"/>
            <p:cNvSpPr>
              <a:spLocks noChangeArrowheads="1"/>
            </p:cNvSpPr>
            <p:nvPr/>
          </p:nvSpPr>
          <p:spPr bwMode="auto">
            <a:xfrm>
              <a:off x="2400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0" name="Rectangle 23"/>
            <p:cNvSpPr>
              <a:spLocks noChangeArrowheads="1"/>
            </p:cNvSpPr>
            <p:nvPr/>
          </p:nvSpPr>
          <p:spPr bwMode="auto">
            <a:xfrm>
              <a:off x="2592" y="1968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1" name="Rectangle 24"/>
            <p:cNvSpPr>
              <a:spLocks noChangeArrowheads="1"/>
            </p:cNvSpPr>
            <p:nvPr/>
          </p:nvSpPr>
          <p:spPr bwMode="auto">
            <a:xfrm>
              <a:off x="2400" y="2544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2" name="Rectangle 25"/>
            <p:cNvSpPr>
              <a:spLocks noChangeArrowheads="1"/>
            </p:cNvSpPr>
            <p:nvPr/>
          </p:nvSpPr>
          <p:spPr bwMode="auto">
            <a:xfrm>
              <a:off x="2592" y="2544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3" name="Rectangle 26"/>
            <p:cNvSpPr>
              <a:spLocks noChangeArrowheads="1"/>
            </p:cNvSpPr>
            <p:nvPr/>
          </p:nvSpPr>
          <p:spPr bwMode="auto">
            <a:xfrm>
              <a:off x="2592" y="2352"/>
              <a:ext cx="192" cy="192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4" name="Oval 27"/>
            <p:cNvSpPr>
              <a:spLocks noChangeArrowheads="1"/>
            </p:cNvSpPr>
            <p:nvPr/>
          </p:nvSpPr>
          <p:spPr bwMode="auto">
            <a:xfrm>
              <a:off x="864" y="1680"/>
              <a:ext cx="1344" cy="1152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5" name="Oval 28"/>
            <p:cNvSpPr>
              <a:spLocks noChangeArrowheads="1"/>
            </p:cNvSpPr>
            <p:nvPr/>
          </p:nvSpPr>
          <p:spPr bwMode="auto">
            <a:xfrm>
              <a:off x="2160" y="1632"/>
              <a:ext cx="912" cy="1392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IN"/>
            </a:p>
          </p:txBody>
        </p:sp>
        <p:sp>
          <p:nvSpPr>
            <p:cNvPr id="111646" name="Rectangle 29"/>
            <p:cNvSpPr>
              <a:spLocks noChangeArrowheads="1"/>
            </p:cNvSpPr>
            <p:nvPr/>
          </p:nvSpPr>
          <p:spPr bwMode="auto">
            <a:xfrm>
              <a:off x="1440" y="2832"/>
              <a:ext cx="2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>
                  <a:solidFill>
                    <a:srgbClr val="FF0000"/>
                  </a:solidFill>
                </a:rPr>
                <a:t>S</a:t>
              </a:r>
              <a:r>
                <a:rPr lang="en-US" i="1" baseline="-25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1647" name="Text Box 30"/>
            <p:cNvSpPr txBox="1">
              <a:spLocks noChangeArrowheads="1"/>
            </p:cNvSpPr>
            <p:nvPr/>
          </p:nvSpPr>
          <p:spPr bwMode="auto">
            <a:xfrm>
              <a:off x="2496" y="3024"/>
              <a:ext cx="27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>
                  <a:solidFill>
                    <a:schemeClr val="accent2"/>
                  </a:solidFill>
                </a:rPr>
                <a:t>S</a:t>
              </a:r>
              <a:r>
                <a:rPr lang="en-US" i="1" baseline="-25000">
                  <a:solidFill>
                    <a:schemeClr val="accent2"/>
                  </a:solidFill>
                </a:rPr>
                <a:t>2</a:t>
              </a:r>
            </a:p>
          </p:txBody>
        </p:sp>
      </p:grpSp>
      <p:sp>
        <p:nvSpPr>
          <p:cNvPr id="111621" name="Text Box 32"/>
          <p:cNvSpPr txBox="1">
            <a:spLocks noChangeArrowheads="1"/>
          </p:cNvSpPr>
          <p:nvPr/>
        </p:nvSpPr>
        <p:spPr bwMode="auto">
          <a:xfrm>
            <a:off x="863600" y="5486400"/>
            <a:ext cx="7416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We can define type of adjacency: 4-adjacency, 8-adjacency</a:t>
            </a:r>
          </a:p>
          <a:p>
            <a:pPr eaLnBrk="1" hangingPunct="1"/>
            <a:r>
              <a:rPr lang="en-US"/>
              <a:t>or m-adjacency depending on type of connectivity.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403225" y="-36513"/>
            <a:ext cx="107315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Path</a:t>
            </a:r>
          </a:p>
        </p:txBody>
      </p:sp>
      <p:sp>
        <p:nvSpPr>
          <p:cNvPr id="112643" name="Text Box 3"/>
          <p:cNvSpPr txBox="1">
            <a:spLocks noChangeArrowheads="1"/>
          </p:cNvSpPr>
          <p:nvPr/>
        </p:nvSpPr>
        <p:spPr bwMode="auto">
          <a:xfrm>
            <a:off x="766763" y="1066800"/>
            <a:ext cx="7608887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    A </a:t>
            </a:r>
            <a:r>
              <a:rPr lang="en-US" b="1" i="1">
                <a:solidFill>
                  <a:schemeClr val="accent2"/>
                </a:solidFill>
              </a:rPr>
              <a:t>path</a:t>
            </a:r>
            <a:r>
              <a:rPr lang="en-US"/>
              <a:t> from pixel </a:t>
            </a:r>
            <a:r>
              <a:rPr lang="en-US" i="1">
                <a:solidFill>
                  <a:schemeClr val="accent2"/>
                </a:solidFill>
              </a:rPr>
              <a:t>p</a:t>
            </a:r>
            <a:r>
              <a:rPr lang="en-US"/>
              <a:t> at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to pixel </a:t>
            </a:r>
            <a:r>
              <a:rPr lang="en-US" i="1">
                <a:solidFill>
                  <a:schemeClr val="accent2"/>
                </a:solidFill>
              </a:rPr>
              <a:t>q</a:t>
            </a:r>
            <a:r>
              <a:rPr lang="en-US"/>
              <a:t> at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is a sequence</a:t>
            </a:r>
          </a:p>
          <a:p>
            <a:pPr eaLnBrk="1" hangingPunct="1"/>
            <a:r>
              <a:rPr lang="en-US"/>
              <a:t>of distinct pixels:</a:t>
            </a:r>
          </a:p>
          <a:p>
            <a:pPr eaLnBrk="1" hangingPunct="1"/>
            <a:r>
              <a:rPr lang="en-US"/>
              <a:t>		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baseline="-25000">
                <a:solidFill>
                  <a:schemeClr val="accent2"/>
                </a:solidFill>
              </a:rPr>
              <a:t>0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baseline="-25000">
                <a:solidFill>
                  <a:schemeClr val="accent2"/>
                </a:solidFill>
              </a:rPr>
              <a:t>0</a:t>
            </a:r>
            <a:r>
              <a:rPr lang="en-US">
                <a:solidFill>
                  <a:schemeClr val="accent2"/>
                </a:solidFill>
              </a:rPr>
              <a:t>), 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baseline="-25000">
                <a:solidFill>
                  <a:schemeClr val="accent2"/>
                </a:solidFill>
              </a:rPr>
              <a:t>1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baseline="-25000">
                <a:solidFill>
                  <a:schemeClr val="accent2"/>
                </a:solidFill>
              </a:rPr>
              <a:t>1</a:t>
            </a:r>
            <a:r>
              <a:rPr lang="en-US">
                <a:solidFill>
                  <a:schemeClr val="accent2"/>
                </a:solidFill>
              </a:rPr>
              <a:t>), 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baseline="-25000">
                <a:solidFill>
                  <a:schemeClr val="accent2"/>
                </a:solidFill>
              </a:rPr>
              <a:t>2</a:t>
            </a:r>
            <a:r>
              <a:rPr lang="en-US">
                <a:solidFill>
                  <a:schemeClr val="accent2"/>
                </a:solidFill>
              </a:rPr>
              <a:t>),…, 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i="1" baseline="-25000">
                <a:solidFill>
                  <a:schemeClr val="accent2"/>
                </a:solidFill>
              </a:rPr>
              <a:t>n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i="1" baseline="-25000">
                <a:solidFill>
                  <a:schemeClr val="accent2"/>
                </a:solidFill>
              </a:rPr>
              <a:t>n</a:t>
            </a:r>
            <a:r>
              <a:rPr lang="en-US">
                <a:solidFill>
                  <a:schemeClr val="accent2"/>
                </a:solidFill>
              </a:rPr>
              <a:t>)</a:t>
            </a:r>
          </a:p>
          <a:p>
            <a:pPr eaLnBrk="1" hangingPunct="1"/>
            <a:r>
              <a:rPr lang="en-US"/>
              <a:t>such that </a:t>
            </a:r>
          </a:p>
          <a:p>
            <a:pPr eaLnBrk="1" hangingPunct="1"/>
            <a:r>
              <a:rPr lang="en-US"/>
              <a:t>	          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baseline="-25000">
                <a:solidFill>
                  <a:schemeClr val="accent2"/>
                </a:solidFill>
              </a:rPr>
              <a:t>0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baseline="-25000">
                <a:solidFill>
                  <a:schemeClr val="accent2"/>
                </a:solidFill>
              </a:rPr>
              <a:t>0</a:t>
            </a:r>
            <a:r>
              <a:rPr lang="en-US">
                <a:solidFill>
                  <a:schemeClr val="accent2"/>
                </a:solidFill>
              </a:rPr>
              <a:t>) = 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and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i="1" baseline="-25000">
                <a:solidFill>
                  <a:schemeClr val="accent2"/>
                </a:solidFill>
              </a:rPr>
              <a:t>n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i="1" baseline="-25000">
                <a:solidFill>
                  <a:schemeClr val="accent2"/>
                </a:solidFill>
              </a:rPr>
              <a:t>n</a:t>
            </a:r>
            <a:r>
              <a:rPr lang="en-US">
                <a:solidFill>
                  <a:schemeClr val="accent2"/>
                </a:solidFill>
              </a:rPr>
              <a:t>) = (</a:t>
            </a:r>
            <a:r>
              <a:rPr lang="en-US" i="1">
                <a:solidFill>
                  <a:schemeClr val="accent2"/>
                </a:solidFill>
              </a:rPr>
              <a:t>s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2"/>
                </a:solidFill>
              </a:rPr>
              <a:t>)</a:t>
            </a:r>
          </a:p>
          <a:p>
            <a:pPr eaLnBrk="1" hangingPunct="1"/>
            <a:r>
              <a:rPr lang="en-US"/>
              <a:t>and </a:t>
            </a:r>
          </a:p>
          <a:p>
            <a:pPr eaLnBrk="1" hangingPunct="1"/>
            <a:r>
              <a:rPr lang="en-US"/>
              <a:t>                 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i="1" baseline="-25000">
                <a:solidFill>
                  <a:schemeClr val="accent2"/>
                </a:solidFill>
              </a:rPr>
              <a:t>i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i="1" baseline="-25000">
                <a:solidFill>
                  <a:schemeClr val="accent2"/>
                </a:solidFill>
              </a:rPr>
              <a:t>i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is adjacent to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 i="1" baseline="-25000">
                <a:solidFill>
                  <a:schemeClr val="accent2"/>
                </a:solidFill>
              </a:rPr>
              <a:t>i-1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 i="1" baseline="-25000">
                <a:solidFill>
                  <a:schemeClr val="accent2"/>
                </a:solidFill>
              </a:rPr>
              <a:t>i-1</a:t>
            </a:r>
            <a:r>
              <a:rPr lang="en-US">
                <a:solidFill>
                  <a:schemeClr val="accent2"/>
                </a:solidFill>
              </a:rPr>
              <a:t>),       </a:t>
            </a:r>
            <a:r>
              <a:rPr lang="en-US" i="1">
                <a:solidFill>
                  <a:schemeClr val="accent2"/>
                </a:solidFill>
              </a:rPr>
              <a:t>i</a:t>
            </a:r>
            <a:r>
              <a:rPr lang="en-US">
                <a:solidFill>
                  <a:schemeClr val="accent2"/>
                </a:solidFill>
              </a:rPr>
              <a:t> = 1,…,</a:t>
            </a:r>
            <a:r>
              <a:rPr lang="en-US" i="1">
                <a:solidFill>
                  <a:schemeClr val="accent2"/>
                </a:solidFill>
              </a:rPr>
              <a:t>n</a:t>
            </a: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12644" name="Rectangle 19"/>
          <p:cNvSpPr>
            <a:spLocks noChangeArrowheads="1"/>
          </p:cNvSpPr>
          <p:nvPr/>
        </p:nvSpPr>
        <p:spPr bwMode="auto">
          <a:xfrm>
            <a:off x="4724400" y="44958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45" name="Rectangle 20"/>
          <p:cNvSpPr>
            <a:spLocks noChangeArrowheads="1"/>
          </p:cNvSpPr>
          <p:nvPr/>
        </p:nvSpPr>
        <p:spPr bwMode="auto">
          <a:xfrm>
            <a:off x="5029200" y="41910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46" name="Rectangle 21"/>
          <p:cNvSpPr>
            <a:spLocks noChangeArrowheads="1"/>
          </p:cNvSpPr>
          <p:nvPr/>
        </p:nvSpPr>
        <p:spPr bwMode="auto">
          <a:xfrm>
            <a:off x="5029200" y="44958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47" name="Rectangle 22"/>
          <p:cNvSpPr>
            <a:spLocks noChangeArrowheads="1"/>
          </p:cNvSpPr>
          <p:nvPr/>
        </p:nvSpPr>
        <p:spPr bwMode="auto">
          <a:xfrm>
            <a:off x="4724400" y="48006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48" name="Rectangle 23"/>
          <p:cNvSpPr>
            <a:spLocks noChangeArrowheads="1"/>
          </p:cNvSpPr>
          <p:nvPr/>
        </p:nvSpPr>
        <p:spPr bwMode="auto">
          <a:xfrm>
            <a:off x="3810000" y="48006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49" name="Rectangle 24"/>
          <p:cNvSpPr>
            <a:spLocks noChangeArrowheads="1"/>
          </p:cNvSpPr>
          <p:nvPr/>
        </p:nvSpPr>
        <p:spPr bwMode="auto">
          <a:xfrm>
            <a:off x="5334000" y="41910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50" name="Rectangle 25"/>
          <p:cNvSpPr>
            <a:spLocks noChangeArrowheads="1"/>
          </p:cNvSpPr>
          <p:nvPr/>
        </p:nvSpPr>
        <p:spPr bwMode="auto">
          <a:xfrm>
            <a:off x="3810000" y="44958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51" name="Rectangle 26"/>
          <p:cNvSpPr>
            <a:spLocks noChangeArrowheads="1"/>
          </p:cNvSpPr>
          <p:nvPr/>
        </p:nvSpPr>
        <p:spPr bwMode="auto">
          <a:xfrm>
            <a:off x="4114800" y="48006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52" name="Rectangle 27"/>
          <p:cNvSpPr>
            <a:spLocks noChangeArrowheads="1"/>
          </p:cNvSpPr>
          <p:nvPr/>
        </p:nvSpPr>
        <p:spPr bwMode="auto">
          <a:xfrm>
            <a:off x="4419600" y="4800600"/>
            <a:ext cx="304800" cy="3048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sp>
        <p:nvSpPr>
          <p:cNvPr id="112653" name="Text Box 32"/>
          <p:cNvSpPr txBox="1">
            <a:spLocks noChangeArrowheads="1"/>
          </p:cNvSpPr>
          <p:nvPr/>
        </p:nvSpPr>
        <p:spPr bwMode="auto">
          <a:xfrm>
            <a:off x="3489325" y="43434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1"/>
              <a:t>p</a:t>
            </a:r>
          </a:p>
        </p:txBody>
      </p:sp>
      <p:sp>
        <p:nvSpPr>
          <p:cNvPr id="112654" name="Text Box 33"/>
          <p:cNvSpPr txBox="1">
            <a:spLocks noChangeArrowheads="1"/>
          </p:cNvSpPr>
          <p:nvPr/>
        </p:nvSpPr>
        <p:spPr bwMode="auto">
          <a:xfrm>
            <a:off x="5638800" y="40798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i="1"/>
              <a:t>q</a:t>
            </a:r>
          </a:p>
        </p:txBody>
      </p:sp>
      <p:sp>
        <p:nvSpPr>
          <p:cNvPr id="112655" name="Text Box 34"/>
          <p:cNvSpPr txBox="1">
            <a:spLocks noChangeArrowheads="1"/>
          </p:cNvSpPr>
          <p:nvPr/>
        </p:nvSpPr>
        <p:spPr bwMode="auto">
          <a:xfrm>
            <a:off x="1076325" y="5578475"/>
            <a:ext cx="698976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     We can define type of path: 4-path, 8-path or m-path</a:t>
            </a:r>
          </a:p>
          <a:p>
            <a:pPr eaLnBrk="1" hangingPunct="1"/>
            <a:r>
              <a:rPr lang="en-US"/>
              <a:t>depending on type of adjacency.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2"/>
          <p:cNvSpPr txBox="1">
            <a:spLocks noChangeArrowheads="1"/>
          </p:cNvSpPr>
          <p:nvPr/>
        </p:nvSpPr>
        <p:spPr bwMode="auto">
          <a:xfrm>
            <a:off x="190500" y="-26988"/>
            <a:ext cx="2436813" cy="5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Path (cont.)</a:t>
            </a:r>
          </a:p>
        </p:txBody>
      </p:sp>
      <p:grpSp>
        <p:nvGrpSpPr>
          <p:cNvPr id="2" name="Group 31"/>
          <p:cNvGrpSpPr>
            <a:grpSpLocks/>
          </p:cNvGrpSpPr>
          <p:nvPr/>
        </p:nvGrpSpPr>
        <p:grpSpPr bwMode="auto">
          <a:xfrm>
            <a:off x="3657600" y="2378075"/>
            <a:ext cx="1250950" cy="1828800"/>
            <a:chOff x="2304" y="960"/>
            <a:chExt cx="788" cy="1152"/>
          </a:xfrm>
        </p:grpSpPr>
        <p:grpSp>
          <p:nvGrpSpPr>
            <p:cNvPr id="3" name="Group 27"/>
            <p:cNvGrpSpPr>
              <a:grpSpLocks/>
            </p:cNvGrpSpPr>
            <p:nvPr/>
          </p:nvGrpSpPr>
          <p:grpSpPr bwMode="auto">
            <a:xfrm>
              <a:off x="2304" y="1008"/>
              <a:ext cx="576" cy="864"/>
              <a:chOff x="2304" y="1008"/>
              <a:chExt cx="576" cy="864"/>
            </a:xfrm>
          </p:grpSpPr>
          <p:sp>
            <p:nvSpPr>
              <p:cNvPr id="113701" name="Rectangle 18"/>
              <p:cNvSpPr>
                <a:spLocks noChangeArrowheads="1"/>
              </p:cNvSpPr>
              <p:nvPr/>
            </p:nvSpPr>
            <p:spPr bwMode="auto">
              <a:xfrm>
                <a:off x="2304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702" name="Rectangle 19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703" name="Rectangle 20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704" name="Rectangle 21"/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113699" name="Text Box 29"/>
            <p:cNvSpPr txBox="1">
              <a:spLocks noChangeArrowheads="1"/>
            </p:cNvSpPr>
            <p:nvPr/>
          </p:nvSpPr>
          <p:spPr bwMode="auto">
            <a:xfrm>
              <a:off x="2880" y="96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p</a:t>
              </a:r>
            </a:p>
          </p:txBody>
        </p:sp>
        <p:sp>
          <p:nvSpPr>
            <p:cNvPr id="113700" name="Text Box 30"/>
            <p:cNvSpPr txBox="1">
              <a:spLocks noChangeArrowheads="1"/>
            </p:cNvSpPr>
            <p:nvPr/>
          </p:nvSpPr>
          <p:spPr bwMode="auto">
            <a:xfrm>
              <a:off x="2640" y="182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q</a:t>
              </a:r>
            </a:p>
          </p:txBody>
        </p:sp>
      </p:grpSp>
      <p:grpSp>
        <p:nvGrpSpPr>
          <p:cNvPr id="4" name="Group 32"/>
          <p:cNvGrpSpPr>
            <a:grpSpLocks/>
          </p:cNvGrpSpPr>
          <p:nvPr/>
        </p:nvGrpSpPr>
        <p:grpSpPr bwMode="auto">
          <a:xfrm>
            <a:off x="6477000" y="2378075"/>
            <a:ext cx="1250950" cy="1828800"/>
            <a:chOff x="2304" y="960"/>
            <a:chExt cx="788" cy="1152"/>
          </a:xfrm>
        </p:grpSpPr>
        <p:grpSp>
          <p:nvGrpSpPr>
            <p:cNvPr id="5" name="Group 33"/>
            <p:cNvGrpSpPr>
              <a:grpSpLocks/>
            </p:cNvGrpSpPr>
            <p:nvPr/>
          </p:nvGrpSpPr>
          <p:grpSpPr bwMode="auto">
            <a:xfrm>
              <a:off x="2304" y="1008"/>
              <a:ext cx="576" cy="864"/>
              <a:chOff x="2304" y="1008"/>
              <a:chExt cx="576" cy="864"/>
            </a:xfrm>
          </p:grpSpPr>
          <p:sp>
            <p:nvSpPr>
              <p:cNvPr id="113694" name="Rectangle 34"/>
              <p:cNvSpPr>
                <a:spLocks noChangeArrowheads="1"/>
              </p:cNvSpPr>
              <p:nvPr/>
            </p:nvSpPr>
            <p:spPr bwMode="auto">
              <a:xfrm>
                <a:off x="2304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95" name="Rectangle 35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96" name="Rectangle 36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97" name="Rectangle 37"/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113692" name="Text Box 38"/>
            <p:cNvSpPr txBox="1">
              <a:spLocks noChangeArrowheads="1"/>
            </p:cNvSpPr>
            <p:nvPr/>
          </p:nvSpPr>
          <p:spPr bwMode="auto">
            <a:xfrm>
              <a:off x="2880" y="96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p</a:t>
              </a:r>
            </a:p>
          </p:txBody>
        </p:sp>
        <p:sp>
          <p:nvSpPr>
            <p:cNvPr id="113693" name="Text Box 39"/>
            <p:cNvSpPr txBox="1">
              <a:spLocks noChangeArrowheads="1"/>
            </p:cNvSpPr>
            <p:nvPr/>
          </p:nvSpPr>
          <p:spPr bwMode="auto">
            <a:xfrm>
              <a:off x="2640" y="182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q</a:t>
              </a:r>
            </a:p>
          </p:txBody>
        </p: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1143000" y="2378075"/>
            <a:ext cx="1250950" cy="1828800"/>
            <a:chOff x="2304" y="960"/>
            <a:chExt cx="788" cy="1152"/>
          </a:xfrm>
        </p:grpSpPr>
        <p:grpSp>
          <p:nvGrpSpPr>
            <p:cNvPr id="7" name="Group 41"/>
            <p:cNvGrpSpPr>
              <a:grpSpLocks/>
            </p:cNvGrpSpPr>
            <p:nvPr/>
          </p:nvGrpSpPr>
          <p:grpSpPr bwMode="auto">
            <a:xfrm>
              <a:off x="2304" y="1008"/>
              <a:ext cx="576" cy="864"/>
              <a:chOff x="2304" y="1008"/>
              <a:chExt cx="576" cy="864"/>
            </a:xfrm>
          </p:grpSpPr>
          <p:sp>
            <p:nvSpPr>
              <p:cNvPr id="113687" name="Rectangle 42"/>
              <p:cNvSpPr>
                <a:spLocks noChangeArrowheads="1"/>
              </p:cNvSpPr>
              <p:nvPr/>
            </p:nvSpPr>
            <p:spPr bwMode="auto">
              <a:xfrm>
                <a:off x="2304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88" name="Rectangle 43"/>
              <p:cNvSpPr>
                <a:spLocks noChangeArrowheads="1"/>
              </p:cNvSpPr>
              <p:nvPr/>
            </p:nvSpPr>
            <p:spPr bwMode="auto">
              <a:xfrm>
                <a:off x="2592" y="1008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89" name="Rectangle 44"/>
              <p:cNvSpPr>
                <a:spLocks noChangeArrowheads="1"/>
              </p:cNvSpPr>
              <p:nvPr/>
            </p:nvSpPr>
            <p:spPr bwMode="auto">
              <a:xfrm>
                <a:off x="2592" y="1584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  <p:sp>
            <p:nvSpPr>
              <p:cNvPr id="113690" name="Rectangle 45"/>
              <p:cNvSpPr>
                <a:spLocks noChangeArrowheads="1"/>
              </p:cNvSpPr>
              <p:nvPr/>
            </p:nvSpPr>
            <p:spPr bwMode="auto">
              <a:xfrm>
                <a:off x="2304" y="1296"/>
                <a:ext cx="288" cy="288"/>
              </a:xfrm>
              <a:prstGeom prst="rect">
                <a:avLst/>
              </a:prstGeom>
              <a:solidFill>
                <a:srgbClr val="FFFF99"/>
              </a:solidFill>
              <a:ln w="2540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IN"/>
              </a:p>
            </p:txBody>
          </p:sp>
        </p:grpSp>
        <p:sp>
          <p:nvSpPr>
            <p:cNvPr id="113685" name="Text Box 46"/>
            <p:cNvSpPr txBox="1">
              <a:spLocks noChangeArrowheads="1"/>
            </p:cNvSpPr>
            <p:nvPr/>
          </p:nvSpPr>
          <p:spPr bwMode="auto">
            <a:xfrm>
              <a:off x="2880" y="96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p</a:t>
              </a:r>
            </a:p>
          </p:txBody>
        </p:sp>
        <p:sp>
          <p:nvSpPr>
            <p:cNvPr id="113686" name="Text Box 47"/>
            <p:cNvSpPr txBox="1">
              <a:spLocks noChangeArrowheads="1"/>
            </p:cNvSpPr>
            <p:nvPr/>
          </p:nvSpPr>
          <p:spPr bwMode="auto">
            <a:xfrm>
              <a:off x="2640" y="1824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q</a:t>
              </a:r>
            </a:p>
          </p:txBody>
        </p:sp>
      </p:grpSp>
      <p:sp>
        <p:nvSpPr>
          <p:cNvPr id="113670" name="Line 48"/>
          <p:cNvSpPr>
            <a:spLocks noChangeShapeType="1"/>
          </p:cNvSpPr>
          <p:nvPr/>
        </p:nvSpPr>
        <p:spPr bwMode="auto">
          <a:xfrm flipH="1">
            <a:off x="3886200" y="26828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1" name="Line 49"/>
          <p:cNvSpPr>
            <a:spLocks noChangeShapeType="1"/>
          </p:cNvSpPr>
          <p:nvPr/>
        </p:nvSpPr>
        <p:spPr bwMode="auto">
          <a:xfrm>
            <a:off x="3886200" y="2682875"/>
            <a:ext cx="0" cy="457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2" name="Line 50"/>
          <p:cNvSpPr>
            <a:spLocks noChangeShapeType="1"/>
          </p:cNvSpPr>
          <p:nvPr/>
        </p:nvSpPr>
        <p:spPr bwMode="auto">
          <a:xfrm>
            <a:off x="3886200" y="3140075"/>
            <a:ext cx="457200" cy="457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3" name="Line 51"/>
          <p:cNvSpPr>
            <a:spLocks noChangeShapeType="1"/>
          </p:cNvSpPr>
          <p:nvPr/>
        </p:nvSpPr>
        <p:spPr bwMode="auto">
          <a:xfrm flipH="1">
            <a:off x="3886200" y="2682875"/>
            <a:ext cx="457200" cy="457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4" name="Line 52"/>
          <p:cNvSpPr>
            <a:spLocks noChangeShapeType="1"/>
          </p:cNvSpPr>
          <p:nvPr/>
        </p:nvSpPr>
        <p:spPr bwMode="auto">
          <a:xfrm flipH="1">
            <a:off x="6705600" y="2682875"/>
            <a:ext cx="457200" cy="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5" name="Line 53"/>
          <p:cNvSpPr>
            <a:spLocks noChangeShapeType="1"/>
          </p:cNvSpPr>
          <p:nvPr/>
        </p:nvSpPr>
        <p:spPr bwMode="auto">
          <a:xfrm>
            <a:off x="6705600" y="2682875"/>
            <a:ext cx="0" cy="457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6" name="Line 54"/>
          <p:cNvSpPr>
            <a:spLocks noChangeShapeType="1"/>
          </p:cNvSpPr>
          <p:nvPr/>
        </p:nvSpPr>
        <p:spPr bwMode="auto">
          <a:xfrm>
            <a:off x="6705600" y="3140075"/>
            <a:ext cx="457200" cy="457200"/>
          </a:xfrm>
          <a:prstGeom prst="line">
            <a:avLst/>
          </a:prstGeom>
          <a:noFill/>
          <a:ln w="25400">
            <a:solidFill>
              <a:srgbClr val="FF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3677" name="Text Box 56"/>
          <p:cNvSpPr txBox="1">
            <a:spLocks noChangeArrowheads="1"/>
          </p:cNvSpPr>
          <p:nvPr/>
        </p:nvSpPr>
        <p:spPr bwMode="auto">
          <a:xfrm>
            <a:off x="914400" y="4876800"/>
            <a:ext cx="33210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       8-path from </a:t>
            </a:r>
            <a:r>
              <a:rPr lang="en-US" i="1"/>
              <a:t>p</a:t>
            </a:r>
            <a:r>
              <a:rPr lang="en-US"/>
              <a:t> to </a:t>
            </a:r>
            <a:r>
              <a:rPr lang="en-US" i="1"/>
              <a:t>q</a:t>
            </a:r>
          </a:p>
          <a:p>
            <a:pPr eaLnBrk="1" hangingPunct="1"/>
            <a:r>
              <a:rPr lang="en-US"/>
              <a:t>results in some ambiguity</a:t>
            </a:r>
          </a:p>
        </p:txBody>
      </p:sp>
      <p:sp>
        <p:nvSpPr>
          <p:cNvPr id="113678" name="Text Box 57"/>
          <p:cNvSpPr txBox="1">
            <a:spLocks noChangeArrowheads="1"/>
          </p:cNvSpPr>
          <p:nvPr/>
        </p:nvSpPr>
        <p:spPr bwMode="auto">
          <a:xfrm>
            <a:off x="5638800" y="4724400"/>
            <a:ext cx="27892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    m-path from </a:t>
            </a:r>
            <a:r>
              <a:rPr lang="en-US" i="1"/>
              <a:t>p</a:t>
            </a:r>
            <a:r>
              <a:rPr lang="en-US"/>
              <a:t> to </a:t>
            </a:r>
            <a:r>
              <a:rPr lang="en-US" i="1"/>
              <a:t>q</a:t>
            </a:r>
          </a:p>
          <a:p>
            <a:pPr eaLnBrk="1" hangingPunct="1"/>
            <a:r>
              <a:rPr lang="en-US"/>
              <a:t>solves this ambiguity</a:t>
            </a:r>
          </a:p>
        </p:txBody>
      </p:sp>
      <p:sp>
        <p:nvSpPr>
          <p:cNvPr id="113679" name="Text Box 58"/>
          <p:cNvSpPr txBox="1">
            <a:spLocks noChangeArrowheads="1"/>
          </p:cNvSpPr>
          <p:nvPr/>
        </p:nvSpPr>
        <p:spPr bwMode="auto">
          <a:xfrm>
            <a:off x="3717925" y="1885950"/>
            <a:ext cx="9620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8-path</a:t>
            </a:r>
          </a:p>
        </p:txBody>
      </p:sp>
      <p:sp>
        <p:nvSpPr>
          <p:cNvPr id="113680" name="Text Box 59"/>
          <p:cNvSpPr txBox="1">
            <a:spLocks noChangeArrowheads="1"/>
          </p:cNvSpPr>
          <p:nvPr/>
        </p:nvSpPr>
        <p:spPr bwMode="auto">
          <a:xfrm>
            <a:off x="6461125" y="1885950"/>
            <a:ext cx="10461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m-path</a:t>
            </a:r>
          </a:p>
        </p:txBody>
      </p:sp>
      <p:sp>
        <p:nvSpPr>
          <p:cNvPr id="113681" name="Line 61"/>
          <p:cNvSpPr>
            <a:spLocks noChangeShapeType="1"/>
          </p:cNvSpPr>
          <p:nvPr/>
        </p:nvSpPr>
        <p:spPr bwMode="auto">
          <a:xfrm flipV="1">
            <a:off x="3048000" y="2895600"/>
            <a:ext cx="1066800" cy="1905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682" name="Line 62"/>
          <p:cNvSpPr>
            <a:spLocks noChangeShapeType="1"/>
          </p:cNvSpPr>
          <p:nvPr/>
        </p:nvSpPr>
        <p:spPr bwMode="auto">
          <a:xfrm flipV="1">
            <a:off x="3048000" y="2819400"/>
            <a:ext cx="838200" cy="1981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3683" name="Line 63"/>
          <p:cNvSpPr>
            <a:spLocks noChangeShapeType="1"/>
          </p:cNvSpPr>
          <p:nvPr/>
        </p:nvSpPr>
        <p:spPr bwMode="auto">
          <a:xfrm flipV="1">
            <a:off x="6400800" y="2895600"/>
            <a:ext cx="304800" cy="1828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7A8DC8-8C10-421E-863E-EAFF5B24F3B6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397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807415-C61D-412D-ABB0-E706EB887C59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sz="1400"/>
          </a:p>
        </p:txBody>
      </p:sp>
      <p:sp>
        <p:nvSpPr>
          <p:cNvPr id="839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Definitions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3974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eaLnBrk="1" hangingPunct="1"/>
                <a:r>
                  <a:rPr lang="en-US" dirty="0"/>
                  <a:t>A (digital) path (or curve) from pixel p(</a:t>
                </a:r>
                <a:r>
                  <a:rPr lang="en-US" dirty="0" err="1"/>
                  <a:t>x,y</a:t>
                </a:r>
                <a:r>
                  <a:rPr lang="en-US" dirty="0"/>
                  <a:t>) to pixel q(</a:t>
                </a:r>
                <a:r>
                  <a:rPr lang="en-US" dirty="0" err="1"/>
                  <a:t>s,t</a:t>
                </a:r>
                <a:r>
                  <a:rPr lang="en-US" dirty="0"/>
                  <a:t>) is a sequence of distinct pixels</a:t>
                </a:r>
              </a:p>
              <a:p>
                <a:pPr lvl="1"/>
                <a:r>
                  <a:rPr lang="en-US" i="1" dirty="0"/>
                  <a:t>(x</a:t>
                </a:r>
                <a:r>
                  <a:rPr lang="en-US" i="1" baseline="-25000" dirty="0"/>
                  <a:t>0,</a:t>
                </a:r>
                <a:r>
                  <a:rPr lang="en-US" i="1" dirty="0"/>
                  <a:t> y</a:t>
                </a:r>
                <a:r>
                  <a:rPr lang="en-US" i="1" baseline="-25000" dirty="0"/>
                  <a:t>0</a:t>
                </a:r>
                <a:r>
                  <a:rPr lang="en-US" i="1" dirty="0"/>
                  <a:t>), (x</a:t>
                </a:r>
                <a:r>
                  <a:rPr lang="en-US" i="1" baseline="-25000" dirty="0"/>
                  <a:t>1,</a:t>
                </a:r>
                <a:r>
                  <a:rPr lang="en-US" i="1" dirty="0"/>
                  <a:t> y</a:t>
                </a:r>
                <a:r>
                  <a:rPr lang="en-US" i="1" baseline="-25000" dirty="0"/>
                  <a:t>1</a:t>
                </a:r>
                <a:r>
                  <a:rPr lang="en-US" i="1" dirty="0"/>
                  <a:t>), ……, 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r>
                  <a:rPr lang="en-US" i="1" baseline="-25000" dirty="0"/>
                  <a:t>,</a:t>
                </a:r>
                <a:r>
                  <a:rPr lang="en-US" i="1" dirty="0"/>
                  <a:t/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n</a:t>
                </a:r>
                <a:r>
                  <a:rPr lang="en-US" i="1" dirty="0"/>
                  <a:t>) </a:t>
                </a:r>
              </a:p>
              <a:p>
                <a:pPr lvl="2"/>
                <a:r>
                  <a:rPr lang="en-US" i="1" dirty="0"/>
                  <a:t>(x</a:t>
                </a:r>
                <a:r>
                  <a:rPr lang="en-US" i="1" baseline="-25000" dirty="0"/>
                  <a:t>,</a:t>
                </a:r>
                <a:r>
                  <a:rPr lang="en-US" i="1" dirty="0"/>
                  <a:t> y)=(x</a:t>
                </a:r>
                <a:r>
                  <a:rPr lang="en-US" i="1" baseline="-25000" dirty="0"/>
                  <a:t>0,</a:t>
                </a:r>
                <a:r>
                  <a:rPr lang="en-US" i="1" dirty="0"/>
                  <a:t> y</a:t>
                </a:r>
                <a:r>
                  <a:rPr lang="en-US" i="1" baseline="-25000" dirty="0"/>
                  <a:t>0</a:t>
                </a:r>
                <a:r>
                  <a:rPr lang="en-US" i="1" dirty="0"/>
                  <a:t>), (</a:t>
                </a:r>
                <a:r>
                  <a:rPr lang="en-US" i="1" dirty="0" err="1"/>
                  <a:t>x</a:t>
                </a:r>
                <a:r>
                  <a:rPr lang="en-US" i="1" baseline="-25000" dirty="0" err="1"/>
                  <a:t>n</a:t>
                </a:r>
                <a:r>
                  <a:rPr lang="en-US" i="1" baseline="-25000" dirty="0"/>
                  <a:t>,</a:t>
                </a:r>
                <a:r>
                  <a:rPr lang="en-US" i="1" dirty="0"/>
                  <a:t/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n</a:t>
                </a:r>
                <a:r>
                  <a:rPr lang="en-US" i="1" dirty="0"/>
                  <a:t>) = (</a:t>
                </a:r>
                <a:r>
                  <a:rPr lang="en-US" i="1" dirty="0" err="1"/>
                  <a:t>s,t</a:t>
                </a:r>
                <a:r>
                  <a:rPr lang="en-US" i="1" dirty="0"/>
                  <a:t>) </a:t>
                </a:r>
                <a:r>
                  <a:rPr lang="en-US" dirty="0"/>
                  <a:t>and pixels </a:t>
                </a:r>
                <a:r>
                  <a:rPr lang="en-US" i="1" dirty="0"/>
                  <a:t>(x</a:t>
                </a:r>
                <a:r>
                  <a:rPr lang="en-US" i="1" baseline="-25000" dirty="0"/>
                  <a:t>i,</a:t>
                </a:r>
                <a:r>
                  <a:rPr lang="en-US" i="1" dirty="0"/>
                  <a:t/>
                </a:r>
                <a:r>
                  <a:rPr lang="en-US" i="1" dirty="0" err="1"/>
                  <a:t>y</a:t>
                </a:r>
                <a:r>
                  <a:rPr lang="en-US" i="1" baseline="-25000" dirty="0" err="1"/>
                  <a:t>i</a:t>
                </a:r>
                <a:r>
                  <a:rPr lang="en-US" i="1" dirty="0"/>
                  <a:t>) (x</a:t>
                </a:r>
                <a:r>
                  <a:rPr lang="en-US" i="1" baseline="-25000" dirty="0"/>
                  <a:t>i-1,</a:t>
                </a:r>
                <a:r>
                  <a:rPr lang="en-US" i="1" dirty="0"/>
                  <a:t> y</a:t>
                </a:r>
                <a:r>
                  <a:rPr lang="en-US" i="1" baseline="-25000" dirty="0"/>
                  <a:t>i-1</a:t>
                </a:r>
                <a:r>
                  <a:rPr lang="en-US" i="1" dirty="0"/>
                  <a:t>) </a:t>
                </a:r>
                <a:r>
                  <a:rPr lang="en-US" dirty="0"/>
                  <a:t>are adjacent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Length = </a:t>
                </a:r>
                <a:r>
                  <a:rPr lang="en-US" i="1" dirty="0"/>
                  <a:t>n</a:t>
                </a:r>
              </a:p>
              <a:p>
                <a:r>
                  <a:rPr lang="en-US" dirty="0"/>
                  <a:t>Let S be a subset of pixels and </a:t>
                </a:r>
                <a:r>
                  <a:rPr lang="en-US" dirty="0">
                    <a:solidFill>
                      <a:srgbClr val="0000FF"/>
                    </a:solidFill>
                  </a:rPr>
                  <a:t>p and q</a:t>
                </a:r>
                <a:r>
                  <a:rPr lang="en-US" dirty="0"/>
                  <a:t> are said to be </a:t>
                </a:r>
                <a:r>
                  <a:rPr lang="en-US" dirty="0">
                    <a:solidFill>
                      <a:srgbClr val="0000FF"/>
                    </a:solidFill>
                  </a:rPr>
                  <a:t>connected in S</a:t>
                </a:r>
                <a:r>
                  <a:rPr lang="en-US" dirty="0"/>
                  <a:t> if there exists </a:t>
                </a:r>
                <a:r>
                  <a:rPr lang="en-US" dirty="0">
                    <a:solidFill>
                      <a:srgbClr val="0000FF"/>
                    </a:solidFill>
                  </a:rPr>
                  <a:t>a path between p and q</a:t>
                </a:r>
                <a:r>
                  <a:rPr lang="en-US" dirty="0"/>
                  <a:t> which completely </a:t>
                </a:r>
                <a:r>
                  <a:rPr lang="en-US" dirty="0">
                    <a:solidFill>
                      <a:srgbClr val="0000FF"/>
                    </a:solidFill>
                  </a:rPr>
                  <a:t>lies in S</a:t>
                </a:r>
                <a:r>
                  <a:rPr lang="en-US" dirty="0"/>
                  <a:t>.</a:t>
                </a:r>
              </a:p>
              <a:p>
                <a:pPr eaLnBrk="1" hangingPunct="1"/>
                <a:r>
                  <a:rPr lang="en-US" dirty="0"/>
                  <a:t>In S, a set of pixels which are connected in S is called a connected component. If number of component is 1, it is connected set.</a:t>
                </a:r>
              </a:p>
            </p:txBody>
          </p:sp>
        </mc:Choice>
        <mc:Fallback>
          <p:sp>
            <p:nvSpPr>
              <p:cNvPr id="8397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741" t="-1944" r="-1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222494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A5A4EB-8829-4E9D-B0EB-3B65C1EC50F0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499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A99DC5-4558-4BE7-B61B-8835849FB163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sz="1400"/>
          </a:p>
        </p:txBody>
      </p:sp>
      <p:sp>
        <p:nvSpPr>
          <p:cNvPr id="849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Definitions</a:t>
            </a:r>
          </a:p>
        </p:txBody>
      </p:sp>
      <p:sp>
        <p:nvSpPr>
          <p:cNvPr id="849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Let </a:t>
            </a:r>
            <a:r>
              <a:rPr lang="en-US" i="1" dirty="0"/>
              <a:t>R</a:t>
            </a:r>
            <a:r>
              <a:rPr lang="en-US" dirty="0"/>
              <a:t> be a subset of pixels in an image. We call </a:t>
            </a:r>
            <a:r>
              <a:rPr lang="en-US" i="1" dirty="0"/>
              <a:t>R</a:t>
            </a:r>
            <a:r>
              <a:rPr lang="en-US" dirty="0"/>
              <a:t> is a </a:t>
            </a:r>
            <a:r>
              <a:rPr lang="en-US" dirty="0">
                <a:solidFill>
                  <a:srgbClr val="0000FF"/>
                </a:solidFill>
              </a:rPr>
              <a:t>region </a:t>
            </a:r>
            <a:r>
              <a:rPr lang="en-US" dirty="0"/>
              <a:t>if </a:t>
            </a:r>
            <a:r>
              <a:rPr lang="en-US" i="1" dirty="0"/>
              <a:t>R</a:t>
            </a:r>
            <a:r>
              <a:rPr lang="en-US" dirty="0"/>
              <a:t> is a connected set</a:t>
            </a:r>
          </a:p>
          <a:p>
            <a:pPr eaLnBrk="1" hangingPunct="1"/>
            <a:r>
              <a:rPr lang="en-US" dirty="0"/>
              <a:t>Suppose an image contains </a:t>
            </a:r>
            <a:r>
              <a:rPr lang="en-US" i="1" dirty="0"/>
              <a:t>k</a:t>
            </a:r>
            <a:r>
              <a:rPr lang="en-US" dirty="0"/>
              <a:t> disjoint regions </a:t>
            </a:r>
            <a:r>
              <a:rPr lang="en-US" i="1" dirty="0" err="1"/>
              <a:t>R</a:t>
            </a:r>
            <a:r>
              <a:rPr lang="en-US" i="1" baseline="-25000" dirty="0" err="1"/>
              <a:t>k</a:t>
            </a:r>
            <a:r>
              <a:rPr lang="en-US" i="1" dirty="0"/>
              <a:t>, k=1,2, ….k</a:t>
            </a:r>
          </a:p>
          <a:p>
            <a:pPr lvl="1"/>
            <a:r>
              <a:rPr lang="en-US" i="1" dirty="0" err="1"/>
              <a:t>R</a:t>
            </a:r>
            <a:r>
              <a:rPr lang="en-US" i="1" baseline="-25000" dirty="0" err="1"/>
              <a:t>u</a:t>
            </a:r>
            <a:r>
              <a:rPr lang="en-US" dirty="0"/>
              <a:t> denote the union of all the k regions </a:t>
            </a:r>
            <a:r>
              <a:rPr lang="en-US" sz="2600" i="1" dirty="0">
                <a:solidFill>
                  <a:srgbClr val="0000FF"/>
                </a:solidFill>
              </a:rPr>
              <a:t>(foreground)</a:t>
            </a:r>
          </a:p>
          <a:p>
            <a:pPr lvl="1"/>
            <a:r>
              <a:rPr lang="en-US" i="1" dirty="0"/>
              <a:t>(</a:t>
            </a:r>
            <a:r>
              <a:rPr lang="en-US" i="1" dirty="0" err="1"/>
              <a:t>R</a:t>
            </a:r>
            <a:r>
              <a:rPr lang="en-US" i="1" baseline="-25000" dirty="0" err="1"/>
              <a:t>u</a:t>
            </a:r>
            <a:r>
              <a:rPr lang="en-US" i="1" dirty="0"/>
              <a:t>)</a:t>
            </a:r>
            <a:r>
              <a:rPr lang="en-US" i="1" baseline="30000" dirty="0"/>
              <a:t>c</a:t>
            </a:r>
            <a:r>
              <a:rPr lang="en-US" baseline="30000" dirty="0"/>
              <a:t> </a:t>
            </a:r>
            <a:r>
              <a:rPr lang="en-US" dirty="0"/>
              <a:t>denote its complement </a:t>
            </a:r>
            <a:r>
              <a:rPr lang="en-US" sz="2600" i="1" dirty="0">
                <a:solidFill>
                  <a:srgbClr val="0000FF"/>
                </a:solidFill>
              </a:rPr>
              <a:t>(background)</a:t>
            </a:r>
          </a:p>
          <a:p>
            <a:pPr eaLnBrk="1" hangingPunct="1"/>
            <a:r>
              <a:rPr lang="en-US" dirty="0">
                <a:solidFill>
                  <a:srgbClr val="0000FF"/>
                </a:solidFill>
              </a:rPr>
              <a:t>Boundary (border or contour)</a:t>
            </a:r>
            <a:r>
              <a:rPr lang="en-US" dirty="0"/>
              <a:t> of a region is a set of pixels in the region that have one or more neighbors that are not member of the region.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5416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ED9859-4A58-4C0A-98D6-BF6E0C9F2A54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60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2926F13-F894-462D-8155-849F104E9F09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sz="1400"/>
          </a:p>
        </p:txBody>
      </p:sp>
      <p:sp>
        <p:nvSpPr>
          <p:cNvPr id="86021" name="Rectangle 2"/>
          <p:cNvSpPr>
            <a:spLocks noGrp="1" noChangeArrowheads="1"/>
          </p:cNvSpPr>
          <p:nvPr>
            <p:ph type="title"/>
          </p:nvPr>
        </p:nvSpPr>
        <p:spPr>
          <a:xfrm>
            <a:off x="3220" y="228600"/>
            <a:ext cx="9067800" cy="1371600"/>
          </a:xfrm>
        </p:spPr>
        <p:txBody>
          <a:bodyPr>
            <a:noAutofit/>
          </a:bodyPr>
          <a:lstStyle/>
          <a:p>
            <a:pPr eaLnBrk="1" hangingPunct="1"/>
            <a:r>
              <a:rPr lang="en-US" sz="4800" dirty="0"/>
              <a:t>Labeling of Connected Components (4-connected) [binary]</a:t>
            </a:r>
          </a:p>
        </p:txBody>
      </p:sp>
      <p:sp>
        <p:nvSpPr>
          <p:cNvPr id="860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625" y="1749425"/>
            <a:ext cx="8540750" cy="4498975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rgbClr val="000000"/>
                </a:solidFill>
                <a:latin typeface="ComicSansMS" charset="0"/>
              </a:rPr>
              <a:t>Scan the image from left to right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ComicSansMS" charset="0"/>
              </a:rPr>
              <a:t>Let p denote the pixel at any step in the scanning process.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ComicSansMS" charset="0"/>
              </a:rPr>
              <a:t>Let r denote the upper neighbor of p.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ComicSansMS" charset="0"/>
              </a:rPr>
              <a:t>Let t denote the left-hand neighbors of p.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  <a:latin typeface="ComicSansMS" charset="0"/>
              </a:rPr>
              <a:t>when we get to p, points r and t have already been encountered and labeled if they were 1</a:t>
            </a:r>
            <a:r>
              <a:rPr lang="en-US" dirty="0">
                <a:solidFill>
                  <a:srgbClr val="000000"/>
                </a:solidFill>
                <a:latin typeface="TimesNewRoman" charset="0"/>
              </a:rPr>
              <a:t>’</a:t>
            </a:r>
            <a:r>
              <a:rPr lang="en-US" dirty="0">
                <a:solidFill>
                  <a:srgbClr val="000000"/>
                </a:solidFill>
                <a:latin typeface="ComicSansMS" charset="0"/>
              </a:rPr>
              <a:t>s.</a:t>
            </a: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44977337"/>
              </p:ext>
            </p:extLst>
          </p:nvPr>
        </p:nvGraphicFramePr>
        <p:xfrm>
          <a:off x="4191000" y="5119276"/>
          <a:ext cx="1295400" cy="7481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77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406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00FF"/>
                          </a:solidFill>
                          <a:latin typeface="Tahoma" panose="020B0604030504040204" pitchFamily="34" charset="0"/>
                        </a:rPr>
                        <a:t>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4062">
                <a:tc>
                  <a:txBody>
                    <a:bodyPr/>
                    <a:lstStyle/>
                    <a:p>
                      <a:pPr algn="ctr"/>
                      <a:r>
                        <a:rPr lang="en-IN" sz="1800" dirty="0" smtClean="0">
                          <a:solidFill>
                            <a:srgbClr val="0000FF"/>
                          </a:solidFill>
                          <a:latin typeface="Tahoma" panose="020B0604030504040204" pitchFamily="34" charset="0"/>
                        </a:rPr>
                        <a:t>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CC00"/>
                          </a:solidFill>
                          <a:latin typeface="Tahoma" panose="020B0604030504040204" pitchFamily="34" charset="0"/>
                        </a:rPr>
                        <a:t>p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2982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 Band 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73960">
              <a:buClr>
                <a:srgbClr val="0BD0D9"/>
              </a:buClr>
              <a:buFont typeface="Wingdings 2" charset="2"/>
              <a:buChar char="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Brightness is not same for same intensity value in our visual </a:t>
            </a:r>
            <a:r>
              <a:rPr lang="en-US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system   ----an optical </a:t>
            </a:r>
            <a:r>
              <a:rPr lang="en-US" sz="2400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illution</a:t>
            </a:r>
            <a:endParaRPr lang="en-US" dirty="0"/>
          </a:p>
          <a:p>
            <a:pPr lvl="1">
              <a:defRPr/>
            </a:pPr>
            <a:r>
              <a:rPr lang="en-US" dirty="0"/>
              <a:t>Some times overshoot or undershoot </a:t>
            </a:r>
          </a:p>
          <a:p>
            <a:pPr lvl="1">
              <a:defRPr/>
            </a:pPr>
            <a:r>
              <a:rPr lang="en-US" dirty="0"/>
              <a:t>For boundary region’s intensity variation </a:t>
            </a:r>
          </a:p>
          <a:p>
            <a:pPr lvl="1">
              <a:defRPr/>
            </a:pPr>
            <a:r>
              <a:rPr lang="en-US" dirty="0"/>
              <a:t>Scalloped near the boundaries</a:t>
            </a:r>
          </a:p>
          <a:p>
            <a:endParaRPr lang="en-US" dirty="0"/>
          </a:p>
        </p:txBody>
      </p:sp>
      <p:pic>
        <p:nvPicPr>
          <p:cNvPr id="4" name="Picture 1028" descr="3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4186766"/>
            <a:ext cx="6400800" cy="198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39000" y="4343400"/>
            <a:ext cx="163134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Named after </a:t>
            </a:r>
          </a:p>
          <a:p>
            <a:r>
              <a:rPr lang="en-US" dirty="0"/>
              <a:t>Ernst Mach, </a:t>
            </a:r>
          </a:p>
          <a:p>
            <a:r>
              <a:rPr lang="en-US" dirty="0"/>
              <a:t>described the </a:t>
            </a:r>
          </a:p>
          <a:p>
            <a:r>
              <a:rPr lang="en-US" dirty="0"/>
              <a:t>phenomena in</a:t>
            </a:r>
          </a:p>
          <a:p>
            <a:r>
              <a:rPr lang="en-US" dirty="0"/>
              <a:t> 1865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4B49E97-0908-4A6B-A792-2540C3C59D1E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34735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ACC429-0B57-4FD9-A955-3CDB4788970C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704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C69C62-4187-419D-BB29-C9E4233B65D8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sz="1400"/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34" y="142852"/>
            <a:ext cx="8458200" cy="590568"/>
          </a:xfrm>
        </p:spPr>
        <p:txBody>
          <a:bodyPr>
            <a:noAutofit/>
          </a:bodyPr>
          <a:lstStyle/>
          <a:p>
            <a:pPr eaLnBrk="1" hangingPunct="1"/>
            <a:r>
              <a:rPr lang="en-US" sz="4000" dirty="0"/>
              <a:t>Labeling of Connected Components</a:t>
            </a:r>
          </a:p>
        </p:txBody>
      </p:sp>
      <p:sp>
        <p:nvSpPr>
          <p:cNvPr id="870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1625" y="1524000"/>
            <a:ext cx="854075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if the value of p = 0, move 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  <a:latin typeface="Cambria Math" pitchFamily="18" charset="0"/>
                <a:ea typeface="Cambria Math" pitchFamily="18" charset="0"/>
              </a:rPr>
              <a:t>if the value of p = 1, examine r and t.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omicSansMS" charset="0"/>
              </a:rPr>
              <a:t>if they are both 0, assign a new label to p.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omicSansMS" charset="0"/>
              </a:rPr>
              <a:t>if only one of them is 1, assign its label to p.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ComicSansMS" charset="0"/>
              </a:rPr>
              <a:t>if they are both 1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ComicSansMS" charset="0"/>
              </a:rPr>
              <a:t>if they have the same label, assign that label to p.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2000" dirty="0">
                <a:solidFill>
                  <a:srgbClr val="000000"/>
                </a:solidFill>
                <a:latin typeface="ComicSansMS" charset="0"/>
              </a:rPr>
              <a:t>if not, assign one of the labels to p and make a note that the two labels are equivalent. (r and t are connected through p).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>
                <a:solidFill>
                  <a:srgbClr val="000000"/>
                </a:solidFill>
              </a:rPr>
              <a:t>at the end of the scan, all points with value 1 have been labeled.</a:t>
            </a:r>
          </a:p>
          <a:p>
            <a:pPr eaLnBrk="1" hangingPunct="1">
              <a:lnSpc>
                <a:spcPct val="90000"/>
              </a:lnSpc>
            </a:pPr>
            <a:r>
              <a:rPr lang="en-US" sz="2500" dirty="0">
                <a:solidFill>
                  <a:srgbClr val="000000"/>
                </a:solidFill>
              </a:rPr>
              <a:t>do a second scan, assign a new label for each equivalent labels.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xmlns="" val="159217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labeling (4)</a:t>
            </a:r>
            <a:br>
              <a:rPr lang="en-US" dirty="0"/>
            </a:br>
            <a:endParaRPr lang="en-US" dirty="0"/>
          </a:p>
        </p:txBody>
      </p:sp>
      <p:sp>
        <p:nvSpPr>
          <p:cNvPr id="8806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524000"/>
            <a:ext cx="3962400" cy="2286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0     1     1     0     0     1     1     1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24000"/>
            <a:ext cx="3962400" cy="2286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0     1     1     0     0     3     3     3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0     1     1     0     0     0     3     3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0     0     0     2     2     0     0     0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0     0     0     2     2     0     0     0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0     0     0     2     2     0     0     0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0     0     0     0     0     0     0     0</a:t>
            </a:r>
          </a:p>
        </p:txBody>
      </p:sp>
      <p:sp>
        <p:nvSpPr>
          <p:cNvPr id="88069" name="Rectangle 7"/>
          <p:cNvSpPr>
            <a:spLocks noChangeArrowheads="1"/>
          </p:cNvSpPr>
          <p:nvPr/>
        </p:nvSpPr>
        <p:spPr bwMode="auto">
          <a:xfrm>
            <a:off x="152400" y="4114800"/>
            <a:ext cx="3962400" cy="228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0     0     1     1     1     0     0     0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1     1     1     0     1     1     0     0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1     1     1     0     0     1     1     0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0     0     0     0     0     1     1     1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88070" name="Rectangle 10"/>
          <p:cNvSpPr>
            <a:spLocks noChangeArrowheads="1"/>
          </p:cNvSpPr>
          <p:nvPr/>
        </p:nvSpPr>
        <p:spPr bwMode="auto">
          <a:xfrm>
            <a:off x="4495800" y="4114800"/>
            <a:ext cx="3962400" cy="228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0     0     1     1     1     0     0     0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2     2     2     0     3     3     0     0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2     2     2     0     0     3     3     0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0     0     0     0     0     3     3     3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88071" name="Line 11"/>
          <p:cNvSpPr>
            <a:spLocks noChangeShapeType="1"/>
          </p:cNvSpPr>
          <p:nvPr/>
        </p:nvSpPr>
        <p:spPr bwMode="auto">
          <a:xfrm>
            <a:off x="4191000" y="2667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072" name="Line 12"/>
          <p:cNvSpPr>
            <a:spLocks noChangeShapeType="1"/>
          </p:cNvSpPr>
          <p:nvPr/>
        </p:nvSpPr>
        <p:spPr bwMode="auto">
          <a:xfrm>
            <a:off x="4191000" y="5257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47218C2D-1C2B-44F8-9CF4-3A1D46B25975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51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567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C40FF9-E3B8-42F6-9B57-69469DBCC087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89092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3D4AACF-72D9-4E21-A0E4-9B03F2F7B6C0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52</a:t>
            </a:fld>
            <a:endParaRPr lang="en-US" sz="1400"/>
          </a:p>
        </p:txBody>
      </p:sp>
      <p:sp>
        <p:nvSpPr>
          <p:cNvPr id="89093" name="Rectangle 2"/>
          <p:cNvSpPr>
            <a:spLocks noGrp="1" noChangeArrowheads="1"/>
          </p:cNvSpPr>
          <p:nvPr>
            <p:ph type="title"/>
          </p:nvPr>
        </p:nvSpPr>
        <p:spPr>
          <a:xfrm>
            <a:off x="428596" y="714356"/>
            <a:ext cx="8258204" cy="1132732"/>
          </a:xfrm>
        </p:spPr>
        <p:txBody>
          <a:bodyPr>
            <a:noAutofit/>
          </a:bodyPr>
          <a:lstStyle/>
          <a:p>
            <a:pPr eaLnBrk="1" hangingPunct="1"/>
            <a:r>
              <a:rPr lang="en-US" sz="4800" dirty="0"/>
              <a:t>Labeling of Connected Components (8-connected)</a:t>
            </a:r>
          </a:p>
        </p:txBody>
      </p:sp>
      <p:sp>
        <p:nvSpPr>
          <p:cNvPr id="890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do the same way but examine also the upper diagonal neighbors of p.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if p is 0, move on.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if p is 1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if all four neighbors are 0, assign a new label to p.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if only one of the neighbors is 1, assign its label to p.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</a:rPr>
              <a:t>if two or more neighbors are 1, assign one of the label to p and make a note of equivalent classes.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dirty="0">
                <a:solidFill>
                  <a:srgbClr val="000000"/>
                </a:solidFill>
              </a:rPr>
              <a:t>do the second round and introduce a unique label to each equivalent class.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551326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CEFB6D4-6A75-4472-9E70-4C85E97981A6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53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87394" name="Picture 2" descr="https://miro.medium.com/max/683/1*pu4WxS1MwbjYez2LNficfg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357166"/>
            <a:ext cx="6505575" cy="49053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CEFB6D4-6A75-4472-9E70-4C85E97981A6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54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91490" name="Picture 2" descr="https://miro.medium.com/max/683/1*XeOz7ivM2BaFafKN0Pry4Q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285860"/>
            <a:ext cx="6505575" cy="49053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Component labeling (8)</a:t>
            </a:r>
            <a:br>
              <a:rPr lang="en-US" dirty="0"/>
            </a:br>
            <a:endParaRPr lang="en-US" dirty="0"/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524000"/>
            <a:ext cx="3962400" cy="2286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0     1     1     0     0     1     1     1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9011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24000"/>
            <a:ext cx="3962400" cy="2286000"/>
          </a:xfrm>
          <a:ln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0     1     1     0     0     2     2     2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0     1     1     0     0     0     2     2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0     0     0     0     0     0     0     0</a:t>
            </a:r>
          </a:p>
        </p:txBody>
      </p:sp>
      <p:sp>
        <p:nvSpPr>
          <p:cNvPr id="90117" name="Rectangle 5"/>
          <p:cNvSpPr>
            <a:spLocks noChangeArrowheads="1"/>
          </p:cNvSpPr>
          <p:nvPr/>
        </p:nvSpPr>
        <p:spPr bwMode="auto">
          <a:xfrm>
            <a:off x="152400" y="4114800"/>
            <a:ext cx="3962400" cy="228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0     0     1     1     1     0     0     0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1     1     1     0     1     1     0     0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1     1     1     0     0     1     1     0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0     0     0     0     0     1     1     1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90118" name="Rectangle 6"/>
          <p:cNvSpPr>
            <a:spLocks noChangeArrowheads="1"/>
          </p:cNvSpPr>
          <p:nvPr/>
        </p:nvSpPr>
        <p:spPr bwMode="auto">
          <a:xfrm>
            <a:off x="4495800" y="4114800"/>
            <a:ext cx="3962400" cy="2286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1     1     1     0     1     0     0     0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0     0     1     1     1     0     0     0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0     1     1     0     0     0     0     0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2     2     2     0     3     3     0     0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2     2     2     0     0     3     3     0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0     0     0     0     0     3     3     3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800"/>
              <a:t>      0     0     0     0     0     0     0     0</a:t>
            </a:r>
          </a:p>
        </p:txBody>
      </p:sp>
      <p:sp>
        <p:nvSpPr>
          <p:cNvPr id="90119" name="Line 7"/>
          <p:cNvSpPr>
            <a:spLocks noChangeShapeType="1"/>
          </p:cNvSpPr>
          <p:nvPr/>
        </p:nvSpPr>
        <p:spPr bwMode="auto">
          <a:xfrm>
            <a:off x="4191000" y="26670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0120" name="Line 8"/>
          <p:cNvSpPr>
            <a:spLocks noChangeShapeType="1"/>
          </p:cNvSpPr>
          <p:nvPr/>
        </p:nvSpPr>
        <p:spPr bwMode="auto">
          <a:xfrm>
            <a:off x="4191000" y="52578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E35521ED-D423-4F6D-8E3E-40E0ACB6274C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55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471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B18E1C-E074-4810-9FBF-B8DBB3DF5500}" type="datetime1">
              <a:rPr 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sz="1400"/>
          </a:p>
        </p:txBody>
      </p:sp>
      <p:sp>
        <p:nvSpPr>
          <p:cNvPr id="9114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2E427E-0B09-4EE1-88B1-2E4B67EB1379}" type="slidenum">
              <a:rPr lang="en-US" sz="1400" smtClean="0"/>
              <a:pPr>
                <a:spcBef>
                  <a:spcPct val="0"/>
                </a:spcBef>
                <a:buFontTx/>
                <a:buNone/>
              </a:pPr>
              <a:t>56</a:t>
            </a:fld>
            <a:endParaRPr lang="en-US" sz="1400"/>
          </a:p>
        </p:txBody>
      </p:sp>
      <p:sp>
        <p:nvSpPr>
          <p:cNvPr id="911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Distances between pixels</a:t>
            </a:r>
          </a:p>
        </p:txBody>
      </p:sp>
      <p:sp>
        <p:nvSpPr>
          <p:cNvPr id="911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For pixels p, q and z say,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x,y</a:t>
            </a:r>
            <a:r>
              <a:rPr lang="en-US" dirty="0">
                <a:latin typeface="Calibri" pitchFamily="34" charset="0"/>
                <a:cs typeface="Calibri" pitchFamily="34" charset="0"/>
              </a:rPr>
              <a:t>),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s,t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and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v,w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be the locations. The distance function is</a:t>
            </a:r>
          </a:p>
          <a:p>
            <a:pPr lvl="1"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p,q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&gt;=0 ( =0 if p=q)</a:t>
            </a:r>
          </a:p>
          <a:p>
            <a:pPr lvl="1"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p,q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= 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q,p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lvl="1"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p,z</a:t>
            </a:r>
            <a:r>
              <a:rPr lang="en-US" dirty="0">
                <a:latin typeface="Calibri" pitchFamily="34" charset="0"/>
                <a:cs typeface="Calibri" pitchFamily="34" charset="0"/>
              </a:rPr>
              <a:t>)&lt;= 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p,q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+ D(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q,z</a:t>
            </a:r>
            <a:r>
              <a:rPr lang="en-US" dirty="0">
                <a:latin typeface="Calibri" pitchFamily="34" charset="0"/>
                <a:cs typeface="Calibri" pitchFamily="34" charset="0"/>
              </a:rPr>
              <a:t>)</a:t>
            </a:r>
          </a:p>
          <a:p>
            <a:pPr eaLnBrk="1" hangingPunct="1"/>
            <a:r>
              <a:rPr lang="en-US" dirty="0">
                <a:latin typeface="Calibri" pitchFamily="34" charset="0"/>
                <a:cs typeface="Calibri" pitchFamily="34" charset="0"/>
              </a:rPr>
              <a:t>Euclidean distance D</a:t>
            </a:r>
            <a:r>
              <a:rPr lang="en-US" baseline="-25000" dirty="0">
                <a:latin typeface="Calibri" pitchFamily="34" charset="0"/>
                <a:cs typeface="Calibri" pitchFamily="34" charset="0"/>
              </a:rPr>
              <a:t>e</a:t>
            </a:r>
            <a:r>
              <a:rPr lang="en-US" dirty="0">
                <a:latin typeface="Calibri" pitchFamily="34" charset="0"/>
                <a:cs typeface="Calibri" pitchFamily="34" charset="0"/>
              </a:rPr>
              <a:t> (</a:t>
            </a:r>
            <a:r>
              <a:rPr lang="en-US" dirty="0" err="1">
                <a:latin typeface="Calibri" pitchFamily="34" charset="0"/>
                <a:cs typeface="Calibri" pitchFamily="34" charset="0"/>
              </a:rPr>
              <a:t>p,q</a:t>
            </a:r>
            <a:r>
              <a:rPr lang="en-US" dirty="0">
                <a:latin typeface="Calibri" pitchFamily="34" charset="0"/>
                <a:cs typeface="Calibri" pitchFamily="34" charset="0"/>
              </a:rPr>
              <a:t>) =</a:t>
            </a:r>
          </a:p>
        </p:txBody>
      </p:sp>
      <p:graphicFrame>
        <p:nvGraphicFramePr>
          <p:cNvPr id="91143" name="Object 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506370661"/>
              </p:ext>
            </p:extLst>
          </p:nvPr>
        </p:nvGraphicFramePr>
        <p:xfrm>
          <a:off x="3810000" y="4876800"/>
          <a:ext cx="2819400" cy="658812"/>
        </p:xfrm>
        <a:graphic>
          <a:graphicData uri="http://schemas.openxmlformats.org/presentationml/2006/ole">
            <p:oleObj spid="_x0000_s13444" name="Equation" r:id="rId3" imgW="1193800" imgH="279400" progId="Equation.3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17771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ext Box 2"/>
          <p:cNvSpPr txBox="1">
            <a:spLocks noChangeArrowheads="1"/>
          </p:cNvSpPr>
          <p:nvPr/>
        </p:nvSpPr>
        <p:spPr bwMode="auto">
          <a:xfrm>
            <a:off x="236538" y="-100013"/>
            <a:ext cx="3255962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Distance (cont.)</a:t>
            </a: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050925" y="1489075"/>
            <a:ext cx="58070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i="1">
                <a:solidFill>
                  <a:schemeClr val="accent2"/>
                </a:solidFill>
              </a:rPr>
              <a:t>D</a:t>
            </a:r>
            <a:r>
              <a:rPr lang="en-US" b="1" i="1" baseline="-25000">
                <a:solidFill>
                  <a:schemeClr val="accent2"/>
                </a:solidFill>
              </a:rPr>
              <a:t>4</a:t>
            </a:r>
            <a:r>
              <a:rPr lang="en-US" b="1" i="1">
                <a:solidFill>
                  <a:schemeClr val="accent2"/>
                </a:solidFill>
              </a:rPr>
              <a:t>-distance</a:t>
            </a:r>
            <a:r>
              <a:rPr lang="en-US"/>
              <a:t> (</a:t>
            </a:r>
            <a:r>
              <a:rPr lang="en-US" i="1"/>
              <a:t>city-block distance</a:t>
            </a:r>
            <a:r>
              <a:rPr lang="en-US"/>
              <a:t>) is defined as</a:t>
            </a:r>
          </a:p>
        </p:txBody>
      </p:sp>
      <p:graphicFrame>
        <p:nvGraphicFramePr>
          <p:cNvPr id="9218" name="Object 4"/>
          <p:cNvGraphicFramePr>
            <a:graphicFrameLocks noChangeAspect="1"/>
          </p:cNvGraphicFramePr>
          <p:nvPr/>
        </p:nvGraphicFramePr>
        <p:xfrm>
          <a:off x="3062288" y="2133600"/>
          <a:ext cx="3019425" cy="511175"/>
        </p:xfrm>
        <a:graphic>
          <a:graphicData uri="http://schemas.openxmlformats.org/presentationml/2006/ole">
            <p:oleObj spid="_x0000_s180226" name="Equation" r:id="rId3" imgW="1497950" imgH="253890" progId="Equation.3">
              <p:embed/>
            </p:oleObj>
          </a:graphicData>
        </a:graphic>
      </p:graphicFrame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429000" y="3048000"/>
            <a:ext cx="2286000" cy="2286000"/>
            <a:chOff x="768" y="1920"/>
            <a:chExt cx="1440" cy="1440"/>
          </a:xfrm>
        </p:grpSpPr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1344" y="2208"/>
              <a:ext cx="288" cy="288"/>
            </a:xfrm>
            <a:prstGeom prst="rect">
              <a:avLst/>
            </a:prstGeom>
            <a:solidFill>
              <a:srgbClr val="CCFFFF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1</a:t>
              </a:r>
            </a:p>
          </p:txBody>
        </p:sp>
        <p:sp>
          <p:nvSpPr>
            <p:cNvPr id="9224" name="Rectangle 8"/>
            <p:cNvSpPr>
              <a:spLocks noChangeArrowheads="1"/>
            </p:cNvSpPr>
            <p:nvPr/>
          </p:nvSpPr>
          <p:spPr bwMode="auto">
            <a:xfrm>
              <a:off x="1632" y="2208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25" name="Rectangle 9"/>
            <p:cNvSpPr>
              <a:spLocks noChangeArrowheads="1"/>
            </p:cNvSpPr>
            <p:nvPr/>
          </p:nvSpPr>
          <p:spPr bwMode="auto">
            <a:xfrm>
              <a:off x="1632" y="2496"/>
              <a:ext cx="288" cy="288"/>
            </a:xfrm>
            <a:prstGeom prst="rect">
              <a:avLst/>
            </a:prstGeom>
            <a:solidFill>
              <a:srgbClr val="CCFFFF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1</a:t>
              </a:r>
            </a:p>
          </p:txBody>
        </p:sp>
        <p:sp>
          <p:nvSpPr>
            <p:cNvPr id="9226" name="Rectangle 10"/>
            <p:cNvSpPr>
              <a:spLocks noChangeArrowheads="1"/>
            </p:cNvSpPr>
            <p:nvPr/>
          </p:nvSpPr>
          <p:spPr bwMode="auto">
            <a:xfrm>
              <a:off x="1344" y="2496"/>
              <a:ext cx="288" cy="288"/>
            </a:xfrm>
            <a:prstGeom prst="rect">
              <a:avLst/>
            </a:prstGeom>
            <a:solidFill>
              <a:srgbClr val="FFFF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0</a:t>
              </a:r>
            </a:p>
          </p:txBody>
        </p:sp>
        <p:sp>
          <p:nvSpPr>
            <p:cNvPr id="9227" name="Rectangle 13"/>
            <p:cNvSpPr>
              <a:spLocks noChangeArrowheads="1"/>
            </p:cNvSpPr>
            <p:nvPr/>
          </p:nvSpPr>
          <p:spPr bwMode="auto">
            <a:xfrm>
              <a:off x="1344" y="2784"/>
              <a:ext cx="288" cy="288"/>
            </a:xfrm>
            <a:prstGeom prst="rect">
              <a:avLst/>
            </a:prstGeom>
            <a:solidFill>
              <a:srgbClr val="CCFFFF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1</a:t>
              </a:r>
            </a:p>
          </p:txBody>
        </p:sp>
        <p:sp>
          <p:nvSpPr>
            <p:cNvPr id="9228" name="Rectangle 14"/>
            <p:cNvSpPr>
              <a:spLocks noChangeArrowheads="1"/>
            </p:cNvSpPr>
            <p:nvPr/>
          </p:nvSpPr>
          <p:spPr bwMode="auto">
            <a:xfrm>
              <a:off x="1632" y="2784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29" name="Rectangle 15"/>
            <p:cNvSpPr>
              <a:spLocks noChangeArrowheads="1"/>
            </p:cNvSpPr>
            <p:nvPr/>
          </p:nvSpPr>
          <p:spPr bwMode="auto">
            <a:xfrm>
              <a:off x="1056" y="2496"/>
              <a:ext cx="288" cy="288"/>
            </a:xfrm>
            <a:prstGeom prst="rect">
              <a:avLst/>
            </a:prstGeom>
            <a:solidFill>
              <a:srgbClr val="CCFFFF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1</a:t>
              </a:r>
            </a:p>
          </p:txBody>
        </p:sp>
        <p:sp>
          <p:nvSpPr>
            <p:cNvPr id="9230" name="Rectangle 16"/>
            <p:cNvSpPr>
              <a:spLocks noChangeArrowheads="1"/>
            </p:cNvSpPr>
            <p:nvPr/>
          </p:nvSpPr>
          <p:spPr bwMode="auto">
            <a:xfrm>
              <a:off x="1056" y="2208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31" name="Rectangle 17"/>
            <p:cNvSpPr>
              <a:spLocks noChangeArrowheads="1"/>
            </p:cNvSpPr>
            <p:nvPr/>
          </p:nvSpPr>
          <p:spPr bwMode="auto">
            <a:xfrm>
              <a:off x="1056" y="2784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32" name="Rectangle 18"/>
            <p:cNvSpPr>
              <a:spLocks noChangeArrowheads="1"/>
            </p:cNvSpPr>
            <p:nvPr/>
          </p:nvSpPr>
          <p:spPr bwMode="auto">
            <a:xfrm>
              <a:off x="1344" y="1920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33" name="Rectangle 19"/>
            <p:cNvSpPr>
              <a:spLocks noChangeArrowheads="1"/>
            </p:cNvSpPr>
            <p:nvPr/>
          </p:nvSpPr>
          <p:spPr bwMode="auto">
            <a:xfrm>
              <a:off x="1920" y="2496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34" name="Rectangle 20"/>
            <p:cNvSpPr>
              <a:spLocks noChangeArrowheads="1"/>
            </p:cNvSpPr>
            <p:nvPr/>
          </p:nvSpPr>
          <p:spPr bwMode="auto">
            <a:xfrm>
              <a:off x="1344" y="3072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  <p:sp>
          <p:nvSpPr>
            <p:cNvPr id="9235" name="Rectangle 21"/>
            <p:cNvSpPr>
              <a:spLocks noChangeArrowheads="1"/>
            </p:cNvSpPr>
            <p:nvPr/>
          </p:nvSpPr>
          <p:spPr bwMode="auto">
            <a:xfrm>
              <a:off x="768" y="2496"/>
              <a:ext cx="288" cy="288"/>
            </a:xfrm>
            <a:prstGeom prst="rect">
              <a:avLst/>
            </a:prstGeom>
            <a:solidFill>
              <a:srgbClr val="FFCC99"/>
            </a:solidFill>
            <a:ln w="25400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1" hangingPunct="1"/>
              <a:r>
                <a:rPr lang="en-US"/>
                <a:t>2</a:t>
              </a:r>
            </a:p>
          </p:txBody>
        </p:sp>
      </p:grpSp>
      <p:sp>
        <p:nvSpPr>
          <p:cNvPr id="9222" name="Text Box 38"/>
          <p:cNvSpPr txBox="1">
            <a:spLocks noChangeArrowheads="1"/>
          </p:cNvSpPr>
          <p:nvPr/>
        </p:nvSpPr>
        <p:spPr bwMode="auto">
          <a:xfrm>
            <a:off x="1960563" y="5715000"/>
            <a:ext cx="522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Pixels with </a:t>
            </a:r>
            <a:r>
              <a:rPr lang="en-US" i="1"/>
              <a:t>D</a:t>
            </a:r>
            <a:r>
              <a:rPr lang="en-US" i="1" baseline="-25000"/>
              <a:t>4</a:t>
            </a:r>
            <a:r>
              <a:rPr lang="en-US"/>
              <a:t>(</a:t>
            </a:r>
            <a:r>
              <a:rPr lang="en-US" i="1"/>
              <a:t>p</a:t>
            </a:r>
            <a:r>
              <a:rPr lang="en-US"/>
              <a:t>) = 1 is 4-neighbors of </a:t>
            </a:r>
            <a:r>
              <a:rPr lang="en-US" i="1"/>
              <a:t>p</a:t>
            </a:r>
            <a:r>
              <a:rPr lang="en-US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307975" y="-26988"/>
            <a:ext cx="3255963" cy="584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200" b="1" i="1">
                <a:solidFill>
                  <a:schemeClr val="accent2"/>
                </a:solidFill>
                <a:latin typeface="Arial" charset="0"/>
                <a:cs typeface="Arial" charset="0"/>
              </a:rPr>
              <a:t>Distance (cont.)</a:t>
            </a:r>
          </a:p>
        </p:txBody>
      </p:sp>
      <p:sp>
        <p:nvSpPr>
          <p:cNvPr id="10244" name="Text Box 3"/>
          <p:cNvSpPr txBox="1">
            <a:spLocks noChangeArrowheads="1"/>
          </p:cNvSpPr>
          <p:nvPr/>
        </p:nvSpPr>
        <p:spPr bwMode="auto">
          <a:xfrm>
            <a:off x="1050925" y="1489075"/>
            <a:ext cx="5997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b="1" i="1">
                <a:solidFill>
                  <a:schemeClr val="accent2"/>
                </a:solidFill>
              </a:rPr>
              <a:t>D</a:t>
            </a:r>
            <a:r>
              <a:rPr lang="en-US" b="1" i="1" baseline="-25000">
                <a:solidFill>
                  <a:schemeClr val="accent2"/>
                </a:solidFill>
              </a:rPr>
              <a:t>8</a:t>
            </a:r>
            <a:r>
              <a:rPr lang="en-US" b="1" i="1">
                <a:solidFill>
                  <a:schemeClr val="accent2"/>
                </a:solidFill>
              </a:rPr>
              <a:t>-distance</a:t>
            </a:r>
            <a:r>
              <a:rPr lang="en-US"/>
              <a:t> (</a:t>
            </a:r>
            <a:r>
              <a:rPr lang="en-US" i="1"/>
              <a:t>chessboard distance</a:t>
            </a:r>
            <a:r>
              <a:rPr lang="en-US"/>
              <a:t>) is defined as</a:t>
            </a:r>
          </a:p>
        </p:txBody>
      </p:sp>
      <p:graphicFrame>
        <p:nvGraphicFramePr>
          <p:cNvPr id="10242" name="Object 4"/>
          <p:cNvGraphicFramePr>
            <a:graphicFrameLocks noChangeAspect="1"/>
          </p:cNvGraphicFramePr>
          <p:nvPr/>
        </p:nvGraphicFramePr>
        <p:xfrm>
          <a:off x="2781300" y="2133600"/>
          <a:ext cx="3581400" cy="511175"/>
        </p:xfrm>
        <a:graphic>
          <a:graphicData uri="http://schemas.openxmlformats.org/presentationml/2006/ole">
            <p:oleObj spid="_x0000_s181250" name="Equation" r:id="rId3" imgW="1777229" imgH="253890" progId="Equation.3">
              <p:embed/>
            </p:oleObj>
          </a:graphicData>
        </a:graphic>
      </p:graphicFrame>
      <p:sp>
        <p:nvSpPr>
          <p:cNvPr id="10245" name="Rectangle 6"/>
          <p:cNvSpPr>
            <a:spLocks noChangeArrowheads="1"/>
          </p:cNvSpPr>
          <p:nvPr/>
        </p:nvSpPr>
        <p:spPr bwMode="auto">
          <a:xfrm>
            <a:off x="4343400" y="35052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46" name="Rectangle 7"/>
          <p:cNvSpPr>
            <a:spLocks noChangeArrowheads="1"/>
          </p:cNvSpPr>
          <p:nvPr/>
        </p:nvSpPr>
        <p:spPr bwMode="auto">
          <a:xfrm>
            <a:off x="3429000" y="30480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47" name="Rectangle 8"/>
          <p:cNvSpPr>
            <a:spLocks noChangeArrowheads="1"/>
          </p:cNvSpPr>
          <p:nvPr/>
        </p:nvSpPr>
        <p:spPr bwMode="auto">
          <a:xfrm>
            <a:off x="4800600" y="39624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48" name="Rectangle 9"/>
          <p:cNvSpPr>
            <a:spLocks noChangeArrowheads="1"/>
          </p:cNvSpPr>
          <p:nvPr/>
        </p:nvSpPr>
        <p:spPr bwMode="auto">
          <a:xfrm>
            <a:off x="4343400" y="3962400"/>
            <a:ext cx="457200" cy="4572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0</a:t>
            </a:r>
          </a:p>
        </p:txBody>
      </p:sp>
      <p:sp>
        <p:nvSpPr>
          <p:cNvPr id="10249" name="Rectangle 10"/>
          <p:cNvSpPr>
            <a:spLocks noChangeArrowheads="1"/>
          </p:cNvSpPr>
          <p:nvPr/>
        </p:nvSpPr>
        <p:spPr bwMode="auto">
          <a:xfrm>
            <a:off x="4343400" y="44196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50" name="Rectangle 11"/>
          <p:cNvSpPr>
            <a:spLocks noChangeArrowheads="1"/>
          </p:cNvSpPr>
          <p:nvPr/>
        </p:nvSpPr>
        <p:spPr bwMode="auto">
          <a:xfrm>
            <a:off x="3886200" y="30480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1" name="Rectangle 12"/>
          <p:cNvSpPr>
            <a:spLocks noChangeArrowheads="1"/>
          </p:cNvSpPr>
          <p:nvPr/>
        </p:nvSpPr>
        <p:spPr bwMode="auto">
          <a:xfrm>
            <a:off x="3886200" y="39624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52" name="Rectangle 13"/>
          <p:cNvSpPr>
            <a:spLocks noChangeArrowheads="1"/>
          </p:cNvSpPr>
          <p:nvPr/>
        </p:nvSpPr>
        <p:spPr bwMode="auto">
          <a:xfrm>
            <a:off x="3429000" y="35052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3" name="Rectangle 14"/>
          <p:cNvSpPr>
            <a:spLocks noChangeArrowheads="1"/>
          </p:cNvSpPr>
          <p:nvPr/>
        </p:nvSpPr>
        <p:spPr bwMode="auto">
          <a:xfrm>
            <a:off x="3429000" y="44196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4" name="Rectangle 15"/>
          <p:cNvSpPr>
            <a:spLocks noChangeArrowheads="1"/>
          </p:cNvSpPr>
          <p:nvPr/>
        </p:nvSpPr>
        <p:spPr bwMode="auto">
          <a:xfrm>
            <a:off x="4343400" y="30480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5" name="Rectangle 16"/>
          <p:cNvSpPr>
            <a:spLocks noChangeArrowheads="1"/>
          </p:cNvSpPr>
          <p:nvPr/>
        </p:nvSpPr>
        <p:spPr bwMode="auto">
          <a:xfrm>
            <a:off x="5257800" y="39624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6" name="Rectangle 17"/>
          <p:cNvSpPr>
            <a:spLocks noChangeArrowheads="1"/>
          </p:cNvSpPr>
          <p:nvPr/>
        </p:nvSpPr>
        <p:spPr bwMode="auto">
          <a:xfrm>
            <a:off x="4343400" y="48768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7" name="Rectangle 18"/>
          <p:cNvSpPr>
            <a:spLocks noChangeArrowheads="1"/>
          </p:cNvSpPr>
          <p:nvPr/>
        </p:nvSpPr>
        <p:spPr bwMode="auto">
          <a:xfrm>
            <a:off x="3429000" y="39624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58" name="Text Box 19"/>
          <p:cNvSpPr txBox="1">
            <a:spLocks noChangeArrowheads="1"/>
          </p:cNvSpPr>
          <p:nvPr/>
        </p:nvSpPr>
        <p:spPr bwMode="auto">
          <a:xfrm>
            <a:off x="1960563" y="5715000"/>
            <a:ext cx="5222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/>
              <a:t>Pixels with </a:t>
            </a:r>
            <a:r>
              <a:rPr lang="en-US" i="1"/>
              <a:t>D</a:t>
            </a:r>
            <a:r>
              <a:rPr lang="en-US" i="1" baseline="-25000"/>
              <a:t>8</a:t>
            </a:r>
            <a:r>
              <a:rPr lang="en-US"/>
              <a:t>(</a:t>
            </a:r>
            <a:r>
              <a:rPr lang="en-US" i="1"/>
              <a:t>p</a:t>
            </a:r>
            <a:r>
              <a:rPr lang="en-US"/>
              <a:t>) = 1 is 8-neighbors of </a:t>
            </a:r>
            <a:r>
              <a:rPr lang="en-US" i="1"/>
              <a:t>p</a:t>
            </a:r>
            <a:r>
              <a:rPr lang="en-US"/>
              <a:t>.</a:t>
            </a:r>
          </a:p>
        </p:txBody>
      </p:sp>
      <p:sp>
        <p:nvSpPr>
          <p:cNvPr id="10259" name="Rectangle 20"/>
          <p:cNvSpPr>
            <a:spLocks noChangeArrowheads="1"/>
          </p:cNvSpPr>
          <p:nvPr/>
        </p:nvSpPr>
        <p:spPr bwMode="auto">
          <a:xfrm>
            <a:off x="5257800" y="30480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0" name="Rectangle 21"/>
          <p:cNvSpPr>
            <a:spLocks noChangeArrowheads="1"/>
          </p:cNvSpPr>
          <p:nvPr/>
        </p:nvSpPr>
        <p:spPr bwMode="auto">
          <a:xfrm>
            <a:off x="4800600" y="30480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1" name="Rectangle 22"/>
          <p:cNvSpPr>
            <a:spLocks noChangeArrowheads="1"/>
          </p:cNvSpPr>
          <p:nvPr/>
        </p:nvSpPr>
        <p:spPr bwMode="auto">
          <a:xfrm>
            <a:off x="3429000" y="48768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2" name="Rectangle 23"/>
          <p:cNvSpPr>
            <a:spLocks noChangeArrowheads="1"/>
          </p:cNvSpPr>
          <p:nvPr/>
        </p:nvSpPr>
        <p:spPr bwMode="auto">
          <a:xfrm>
            <a:off x="5257800" y="35052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3" name="Rectangle 24"/>
          <p:cNvSpPr>
            <a:spLocks noChangeArrowheads="1"/>
          </p:cNvSpPr>
          <p:nvPr/>
        </p:nvSpPr>
        <p:spPr bwMode="auto">
          <a:xfrm>
            <a:off x="5257800" y="44196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4" name="Rectangle 25"/>
          <p:cNvSpPr>
            <a:spLocks noChangeArrowheads="1"/>
          </p:cNvSpPr>
          <p:nvPr/>
        </p:nvSpPr>
        <p:spPr bwMode="auto">
          <a:xfrm>
            <a:off x="5257800" y="48768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5" name="Rectangle 26"/>
          <p:cNvSpPr>
            <a:spLocks noChangeArrowheads="1"/>
          </p:cNvSpPr>
          <p:nvPr/>
        </p:nvSpPr>
        <p:spPr bwMode="auto">
          <a:xfrm>
            <a:off x="4800600" y="48768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6" name="Rectangle 27"/>
          <p:cNvSpPr>
            <a:spLocks noChangeArrowheads="1"/>
          </p:cNvSpPr>
          <p:nvPr/>
        </p:nvSpPr>
        <p:spPr bwMode="auto">
          <a:xfrm>
            <a:off x="3886200" y="4876800"/>
            <a:ext cx="457200" cy="457200"/>
          </a:xfrm>
          <a:prstGeom prst="rect">
            <a:avLst/>
          </a:prstGeom>
          <a:solidFill>
            <a:srgbClr val="FFCC99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2</a:t>
            </a:r>
          </a:p>
        </p:txBody>
      </p:sp>
      <p:sp>
        <p:nvSpPr>
          <p:cNvPr id="10267" name="Rectangle 28"/>
          <p:cNvSpPr>
            <a:spLocks noChangeArrowheads="1"/>
          </p:cNvSpPr>
          <p:nvPr/>
        </p:nvSpPr>
        <p:spPr bwMode="auto">
          <a:xfrm>
            <a:off x="4800600" y="44196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68" name="Rectangle 29"/>
          <p:cNvSpPr>
            <a:spLocks noChangeArrowheads="1"/>
          </p:cNvSpPr>
          <p:nvPr/>
        </p:nvSpPr>
        <p:spPr bwMode="auto">
          <a:xfrm>
            <a:off x="3886200" y="35052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69" name="Rectangle 30"/>
          <p:cNvSpPr>
            <a:spLocks noChangeArrowheads="1"/>
          </p:cNvSpPr>
          <p:nvPr/>
        </p:nvSpPr>
        <p:spPr bwMode="auto">
          <a:xfrm>
            <a:off x="3886200" y="44196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  <p:sp>
        <p:nvSpPr>
          <p:cNvPr id="10270" name="Rectangle 31"/>
          <p:cNvSpPr>
            <a:spLocks noChangeArrowheads="1"/>
          </p:cNvSpPr>
          <p:nvPr/>
        </p:nvSpPr>
        <p:spPr bwMode="auto">
          <a:xfrm>
            <a:off x="4800600" y="3505200"/>
            <a:ext cx="457200" cy="457200"/>
          </a:xfrm>
          <a:prstGeom prst="rect">
            <a:avLst/>
          </a:prstGeom>
          <a:solidFill>
            <a:srgbClr val="CCFFFF"/>
          </a:solidFill>
          <a:ln w="25400">
            <a:solidFill>
              <a:schemeClr val="accent2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>
            <a:extLst>
              <a:ext uri="{FF2B5EF4-FFF2-40B4-BE49-F238E27FC236}">
                <a16:creationId xmlns:a16="http://schemas.microsoft.com/office/drawing/2014/main" xmlns="" id="{523990F1-02EA-4144-A30D-937A19F750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E1210-6C79-4937-86EF-12E6020EEE31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altLang="en-US" sz="1400"/>
          </a:p>
        </p:txBody>
      </p:sp>
      <p:sp>
        <p:nvSpPr>
          <p:cNvPr id="66564" name="Slide Number Placeholder 5">
            <a:extLst>
              <a:ext uri="{FF2B5EF4-FFF2-40B4-BE49-F238E27FC236}">
                <a16:creationId xmlns:a16="http://schemas.microsoft.com/office/drawing/2014/main" xmlns="" id="{6FF575B1-020A-482D-8DA7-3DB7B162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DC9069-301D-437A-97DF-25BD34531A3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59</a:t>
            </a:fld>
            <a:endParaRPr lang="en-US" altLang="en-US" sz="1400"/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xmlns="" id="{11A861FC-FFA5-4D0B-B625-0A50DF9DD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Zooming </a:t>
            </a:r>
            <a:r>
              <a:rPr lang="en-US" altLang="en-US" dirty="0">
                <a:cs typeface="Calibri"/>
              </a:rPr>
              <a:t/>
            </a:r>
            <a:br>
              <a:rPr lang="en-US" altLang="en-US" dirty="0">
                <a:cs typeface="Calibri"/>
              </a:rPr>
            </a:br>
            <a:endParaRPr lang="en-US" altLang="en-US">
              <a:ea typeface="+mj-lt"/>
              <a:cs typeface="+mj-lt"/>
            </a:endParaRP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xmlns="" id="{F1841D1F-311D-45E5-8DF5-AC19832B4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269521"/>
            <a:ext cx="8330241" cy="4925294"/>
          </a:xfrm>
        </p:spPr>
        <p:txBody>
          <a:bodyPr vert="horz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Zooming is process to enlarge image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It  can be viewed as oversampling </a:t>
            </a:r>
            <a:endParaRPr lang="en-US" dirty="0"/>
          </a:p>
          <a:p>
            <a:pPr lvl="1" indent="-246380">
              <a:lnSpc>
                <a:spcPct val="90000"/>
              </a:lnSpc>
            </a:pPr>
            <a:r>
              <a:rPr lang="en-US" altLang="en-US" dirty="0"/>
              <a:t>Step 1: creates new pixel locations</a:t>
            </a:r>
            <a:endParaRPr lang="en-US" dirty="0"/>
          </a:p>
          <a:p>
            <a:pPr lvl="1" indent="-246380">
              <a:lnSpc>
                <a:spcPct val="90000"/>
              </a:lnSpc>
            </a:pPr>
            <a:r>
              <a:rPr lang="en-US" altLang="en-US"/>
              <a:t>Step 2: assignment of  gray levels to these new locations</a:t>
            </a:r>
          </a:p>
          <a:p>
            <a:pPr lvl="1" indent="-246380"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/>
              <a:t>New pixel value is assigned by nearest pixel value in the original image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This is called </a:t>
            </a:r>
            <a:r>
              <a:rPr lang="en-US" altLang="en-US" i="1"/>
              <a:t>nearest neighbor interpolation (NNI)</a:t>
            </a:r>
          </a:p>
          <a:p>
            <a:pPr lvl="1" indent="-246380"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08861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Simultaneous Contrast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cs typeface="Times New Roman" panose="02020603050405020304" pitchFamily="18" charset="0"/>
              </a:rPr>
              <a:t>Contrast sensitivity of the eye refers to the ratio of the difference in brightness of an object and brightness of its immediate surrounding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1" y="3416808"/>
            <a:ext cx="2743199" cy="293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5"/>
          <p:cNvSpPr txBox="1">
            <a:spLocks noChangeArrowheads="1"/>
          </p:cNvSpPr>
          <p:nvPr/>
        </p:nvSpPr>
        <p:spPr bwMode="auto">
          <a:xfrm>
            <a:off x="3886200" y="3426782"/>
            <a:ext cx="5181600" cy="259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500" dirty="0">
                <a:latin typeface="+mn-lt"/>
                <a:cs typeface="Times New Roman" panose="02020603050405020304" pitchFamily="18" charset="0"/>
              </a:rPr>
              <a:t>All four small squares have same intensity, but they appear to be darker  progressively as the background becomes brighter.</a:t>
            </a:r>
          </a:p>
          <a:p>
            <a:pPr>
              <a:spcBef>
                <a:spcPct val="50000"/>
              </a:spcBef>
            </a:pPr>
            <a:r>
              <a:rPr lang="en-US" sz="2500" dirty="0">
                <a:latin typeface="+mn-lt"/>
                <a:cs typeface="Times New Roman" panose="02020603050405020304" pitchFamily="18" charset="0"/>
              </a:rPr>
              <a:t>Region’s perceived brightness does not depend simply on its intensity.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6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6014F349-36A0-4011-842D-C1B2C0A3D361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>
            <a:extLst>
              <a:ext uri="{FF2B5EF4-FFF2-40B4-BE49-F238E27FC236}">
                <a16:creationId xmlns:a16="http://schemas.microsoft.com/office/drawing/2014/main" xmlns="" id="{523990F1-02EA-4144-A30D-937A19F750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FD2F4CA-FBA5-464D-BF78-3CE2C21C038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altLang="en-US" sz="1400"/>
          </a:p>
        </p:txBody>
      </p:sp>
      <p:sp>
        <p:nvSpPr>
          <p:cNvPr id="66564" name="Slide Number Placeholder 5">
            <a:extLst>
              <a:ext uri="{FF2B5EF4-FFF2-40B4-BE49-F238E27FC236}">
                <a16:creationId xmlns:a16="http://schemas.microsoft.com/office/drawing/2014/main" xmlns="" id="{6FF575B1-020A-482D-8DA7-3DB7B162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DC9069-301D-437A-97DF-25BD34531A3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60</a:t>
            </a:fld>
            <a:endParaRPr lang="en-US" altLang="en-US" sz="1400"/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xmlns="" id="{11A861FC-FFA5-4D0B-B625-0A50DF9DD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Zooming </a:t>
            </a:r>
            <a:r>
              <a:rPr lang="en-US" altLang="en-US">
                <a:cs typeface="Calibri"/>
              </a:rPr>
              <a:t>(contd...) </a:t>
            </a:r>
            <a:r>
              <a:rPr lang="en-US" altLang="en-US" dirty="0">
                <a:cs typeface="Calibri"/>
              </a:rPr>
              <a:t/>
            </a:r>
            <a:br>
              <a:rPr lang="en-US" altLang="en-US" dirty="0">
                <a:cs typeface="Calibri"/>
              </a:rPr>
            </a:br>
            <a:endParaRPr lang="en-US" altLang="en-US">
              <a:ea typeface="+mj-lt"/>
              <a:cs typeface="+mj-lt"/>
            </a:endParaRP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xmlns="" id="{F1841D1F-311D-45E5-8DF5-AC19832B4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4672" y="1125748"/>
            <a:ext cx="8862202" cy="5658540"/>
          </a:xfrm>
        </p:spPr>
        <p:txBody>
          <a:bodyPr vert="horz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i="1"/>
              <a:t>Pixel replication</a:t>
            </a:r>
            <a:r>
              <a:rPr lang="en-US" sz="2800"/>
              <a:t>, using nearest neighbor interpolation applicable</a:t>
            </a:r>
            <a:endParaRPr lang="en-US" altLang="en-US" dirty="0"/>
          </a:p>
          <a:p>
            <a:pPr lvl="1" indent="-246380">
              <a:lnSpc>
                <a:spcPct val="90000"/>
              </a:lnSpc>
            </a:pPr>
            <a:r>
              <a:rPr lang="en-US"/>
              <a:t>When image size is increased by integer number of times</a:t>
            </a:r>
            <a:endParaRPr lang="en-US" altLang="en-US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/>
              <a:t>For instance to double image </a:t>
            </a:r>
            <a:endParaRPr lang="en-US"/>
          </a:p>
          <a:p>
            <a:pPr lvl="1" indent="-246380">
              <a:lnSpc>
                <a:spcPct val="90000"/>
              </a:lnSpc>
            </a:pPr>
            <a:r>
              <a:rPr lang="en-US" altLang="en-US"/>
              <a:t>Duplicate each row and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/>
              <a:t>column once in vertical and 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/>
              <a:t>horizontal direction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/>
              <a:t>Duplication is done the required number of times for dezired size</a:t>
            </a:r>
            <a:endParaRPr lang="en-US" altLang="en-US" dirty="0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xmlns="" id="{D487E114-076C-4ECF-B607-49ABD54E4F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0793191"/>
              </p:ext>
            </p:extLst>
          </p:nvPr>
        </p:nvGraphicFramePr>
        <p:xfrm>
          <a:off x="1105907" y="2347017"/>
          <a:ext cx="1606589" cy="14327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9463">
                  <a:extLst>
                    <a:ext uri="{9D8B030D-6E8A-4147-A177-3AD203B41FA5}">
                      <a16:colId xmlns:a16="http://schemas.microsoft.com/office/drawing/2014/main" xmlns="" val="3961974539"/>
                    </a:ext>
                  </a:extLst>
                </a:gridCol>
                <a:gridCol w="837126">
                  <a:extLst>
                    <a:ext uri="{9D8B030D-6E8A-4147-A177-3AD203B41FA5}">
                      <a16:colId xmlns:a16="http://schemas.microsoft.com/office/drawing/2014/main" xmlns="" val="3788958532"/>
                    </a:ext>
                  </a:extLst>
                </a:gridCol>
              </a:tblGrid>
              <a:tr h="716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568245469"/>
                  </a:ext>
                </a:extLst>
              </a:tr>
              <a:tr h="71637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996305246"/>
                  </a:ext>
                </a:extLst>
              </a:tr>
            </a:tbl>
          </a:graphicData>
        </a:graphic>
      </p:graphicFrame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xmlns="" id="{885FCA2B-D72B-483B-91A7-061B7B6E55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68509925"/>
              </p:ext>
            </p:extLst>
          </p:nvPr>
        </p:nvGraphicFramePr>
        <p:xfrm>
          <a:off x="3089982" y="2361396"/>
          <a:ext cx="1578792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94698">
                  <a:extLst>
                    <a:ext uri="{9D8B030D-6E8A-4147-A177-3AD203B41FA5}">
                      <a16:colId xmlns:a16="http://schemas.microsoft.com/office/drawing/2014/main" xmlns="" val="2491995998"/>
                    </a:ext>
                  </a:extLst>
                </a:gridCol>
                <a:gridCol w="394698">
                  <a:extLst>
                    <a:ext uri="{9D8B030D-6E8A-4147-A177-3AD203B41FA5}">
                      <a16:colId xmlns:a16="http://schemas.microsoft.com/office/drawing/2014/main" xmlns="" val="734777352"/>
                    </a:ext>
                  </a:extLst>
                </a:gridCol>
                <a:gridCol w="394698">
                  <a:extLst>
                    <a:ext uri="{9D8B030D-6E8A-4147-A177-3AD203B41FA5}">
                      <a16:colId xmlns:a16="http://schemas.microsoft.com/office/drawing/2014/main" xmlns="" val="1261933535"/>
                    </a:ext>
                  </a:extLst>
                </a:gridCol>
                <a:gridCol w="394698">
                  <a:extLst>
                    <a:ext uri="{9D8B030D-6E8A-4147-A177-3AD203B41FA5}">
                      <a16:colId xmlns:a16="http://schemas.microsoft.com/office/drawing/2014/main" xmlns="" val="61337177"/>
                    </a:ext>
                  </a:extLst>
                </a:gridCol>
              </a:tblGrid>
              <a:tr h="362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44027455"/>
                  </a:ext>
                </a:extLst>
              </a:tr>
              <a:tr h="362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8331730"/>
                  </a:ext>
                </a:extLst>
              </a:tr>
              <a:tr h="362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34047883"/>
                  </a:ext>
                </a:extLst>
              </a:tr>
              <a:tr h="3621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8748771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xmlns="" id="{7C2FFB50-F099-45FE-A3B4-2847EFFC8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43320078"/>
              </p:ext>
            </p:extLst>
          </p:nvPr>
        </p:nvGraphicFramePr>
        <p:xfrm>
          <a:off x="5217831" y="2390150"/>
          <a:ext cx="3108212" cy="29623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7053">
                  <a:extLst>
                    <a:ext uri="{9D8B030D-6E8A-4147-A177-3AD203B41FA5}">
                      <a16:colId xmlns:a16="http://schemas.microsoft.com/office/drawing/2014/main" xmlns="" val="2491995998"/>
                    </a:ext>
                  </a:extLst>
                </a:gridCol>
                <a:gridCol w="777053">
                  <a:extLst>
                    <a:ext uri="{9D8B030D-6E8A-4147-A177-3AD203B41FA5}">
                      <a16:colId xmlns:a16="http://schemas.microsoft.com/office/drawing/2014/main" xmlns="" val="734777352"/>
                    </a:ext>
                  </a:extLst>
                </a:gridCol>
                <a:gridCol w="777053">
                  <a:extLst>
                    <a:ext uri="{9D8B030D-6E8A-4147-A177-3AD203B41FA5}">
                      <a16:colId xmlns:a16="http://schemas.microsoft.com/office/drawing/2014/main" xmlns="" val="1261933535"/>
                    </a:ext>
                  </a:extLst>
                </a:gridCol>
                <a:gridCol w="777053">
                  <a:extLst>
                    <a:ext uri="{9D8B030D-6E8A-4147-A177-3AD203B41FA5}">
                      <a16:colId xmlns:a16="http://schemas.microsoft.com/office/drawing/2014/main" xmlns="" val="61337177"/>
                    </a:ext>
                  </a:extLst>
                </a:gridCol>
              </a:tblGrid>
              <a:tr h="7405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044027455"/>
                  </a:ext>
                </a:extLst>
              </a:tr>
              <a:tr h="7405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331730"/>
                  </a:ext>
                </a:extLst>
              </a:tr>
              <a:tr h="7405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34047883"/>
                  </a:ext>
                </a:extLst>
              </a:tr>
              <a:tr h="7405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998748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7755533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Date Placeholder 3">
            <a:extLst>
              <a:ext uri="{FF2B5EF4-FFF2-40B4-BE49-F238E27FC236}">
                <a16:creationId xmlns:a16="http://schemas.microsoft.com/office/drawing/2014/main" xmlns="" id="{523990F1-02EA-4144-A30D-937A19F750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2FE18E-5BCE-431B-8DD8-E7FA8CC6272C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altLang="en-US" sz="1400"/>
          </a:p>
        </p:txBody>
      </p:sp>
      <p:sp>
        <p:nvSpPr>
          <p:cNvPr id="66564" name="Slide Number Placeholder 5">
            <a:extLst>
              <a:ext uri="{FF2B5EF4-FFF2-40B4-BE49-F238E27FC236}">
                <a16:creationId xmlns:a16="http://schemas.microsoft.com/office/drawing/2014/main" xmlns="" id="{6FF575B1-020A-482D-8DA7-3DB7B1623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CDC9069-301D-437A-97DF-25BD34531A3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en-US" altLang="en-US" sz="1400"/>
          </a:p>
        </p:txBody>
      </p:sp>
      <p:sp>
        <p:nvSpPr>
          <p:cNvPr id="66565" name="Rectangle 2">
            <a:extLst>
              <a:ext uri="{FF2B5EF4-FFF2-40B4-BE49-F238E27FC236}">
                <a16:creationId xmlns:a16="http://schemas.microsoft.com/office/drawing/2014/main" xmlns="" id="{11A861FC-FFA5-4D0B-B625-0A50DF9DD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Zooming</a:t>
            </a:r>
            <a:r>
              <a:rPr lang="en-US" altLang="en-US" dirty="0">
                <a:ea typeface="+mj-lt"/>
                <a:cs typeface="+mj-lt"/>
              </a:rPr>
              <a:t> </a:t>
            </a:r>
            <a:r>
              <a:rPr lang="en-US" sz="5600">
                <a:ea typeface="+mj-lt"/>
                <a:cs typeface="+mj-lt"/>
              </a:rPr>
              <a:t>(contd...)</a:t>
            </a:r>
            <a:r>
              <a:rPr lang="en-US" sz="5600" dirty="0">
                <a:ea typeface="+mj-lt"/>
                <a:cs typeface="+mj-lt"/>
              </a:rPr>
              <a:t/>
            </a:r>
            <a:br>
              <a:rPr lang="en-US" sz="5600" dirty="0">
                <a:ea typeface="+mj-lt"/>
                <a:cs typeface="+mj-lt"/>
              </a:rPr>
            </a:br>
            <a:endParaRPr lang="en-US" altLang="en-US" sz="5600">
              <a:ea typeface="+mj-lt"/>
              <a:cs typeface="+mj-lt"/>
            </a:endParaRPr>
          </a:p>
        </p:txBody>
      </p:sp>
      <p:sp>
        <p:nvSpPr>
          <p:cNvPr id="66566" name="Rectangle 3">
            <a:extLst>
              <a:ext uri="{FF2B5EF4-FFF2-40B4-BE49-F238E27FC236}">
                <a16:creationId xmlns:a16="http://schemas.microsoft.com/office/drawing/2014/main" xmlns="" id="{F1841D1F-311D-45E5-8DF5-AC19832B48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125747"/>
            <a:ext cx="8330241" cy="4925294"/>
          </a:xfrm>
        </p:spPr>
        <p:txBody>
          <a:bodyPr vert="horz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i="1" dirty="0"/>
              <a:t>NNI </a:t>
            </a:r>
            <a:r>
              <a:rPr lang="en-US" altLang="en-US" dirty="0"/>
              <a:t>is fast method but it has undesirable effect that is called chess </a:t>
            </a:r>
            <a:r>
              <a:rPr lang="en-US" altLang="en-US" dirty="0" smtClean="0"/>
              <a:t>board </a:t>
            </a:r>
            <a:r>
              <a:rPr lang="en-US" altLang="en-US" dirty="0"/>
              <a:t>effect</a:t>
            </a:r>
            <a:endParaRPr lang="en-US" altLang="en-US" i="1" dirty="0"/>
          </a:p>
          <a:p>
            <a:pPr lvl="1" indent="-246380">
              <a:lnSpc>
                <a:spcPct val="90000"/>
              </a:lnSpc>
            </a:pPr>
            <a:r>
              <a:rPr lang="en-US" altLang="en-US" dirty="0"/>
              <a:t>Chess board is </a:t>
            </a:r>
            <a:r>
              <a:rPr lang="en-US" altLang="en-US" dirty="0" smtClean="0"/>
              <a:t>visible </a:t>
            </a:r>
            <a:r>
              <a:rPr lang="en-US" altLang="en-US" dirty="0"/>
              <a:t>at high factor of magnification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To overcome the drawback bilinear interpolation is used</a:t>
            </a:r>
          </a:p>
          <a:p>
            <a:pPr lvl="1" indent="-246380">
              <a:lnSpc>
                <a:spcPct val="90000"/>
              </a:lnSpc>
            </a:pPr>
            <a:r>
              <a:rPr lang="en-US" altLang="en-US" dirty="0"/>
              <a:t>Where four nearest neighbor pixels values are considered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For </a:t>
            </a:r>
            <a:r>
              <a:rPr lang="en-US" dirty="0"/>
              <a:t>bilinear interpolation the pixel value is assigned by 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i="1" dirty="0">
                <a:solidFill>
                  <a:schemeClr val="accent1"/>
                </a:solidFill>
              </a:rPr>
              <a:t>f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= </a:t>
            </a:r>
            <a:r>
              <a:rPr lang="en-US" i="1" dirty="0" err="1">
                <a:solidFill>
                  <a:schemeClr val="accent1"/>
                </a:solidFill>
              </a:rPr>
              <a:t>a</a:t>
            </a:r>
            <a:r>
              <a:rPr lang="en-US" i="1" dirty="0" err="1">
                <a:solidFill>
                  <a:srgbClr val="FF0000"/>
                </a:solidFill>
              </a:rPr>
              <a:t>x</a:t>
            </a:r>
            <a:r>
              <a:rPr lang="en-US" i="1" dirty="0" err="1"/>
              <a:t>+</a:t>
            </a:r>
            <a:r>
              <a:rPr lang="en-US" i="1" dirty="0" err="1">
                <a:solidFill>
                  <a:schemeClr val="accent1"/>
                </a:solidFill>
              </a:rPr>
              <a:t>b</a:t>
            </a:r>
            <a:r>
              <a:rPr lang="en-US" i="1" dirty="0" err="1">
                <a:solidFill>
                  <a:srgbClr val="FF0000"/>
                </a:solidFill>
              </a:rPr>
              <a:t>y</a:t>
            </a:r>
            <a:r>
              <a:rPr lang="en-US" i="1" dirty="0" err="1"/>
              <a:t>+</a:t>
            </a:r>
            <a:r>
              <a:rPr lang="en-US" i="1" dirty="0" err="1">
                <a:solidFill>
                  <a:schemeClr val="accent1"/>
                </a:solidFill>
              </a:rPr>
              <a:t>c</a:t>
            </a:r>
            <a:r>
              <a:rPr lang="en-US" i="1" dirty="0" err="1">
                <a:solidFill>
                  <a:srgbClr val="FF0000"/>
                </a:solidFill>
              </a:rPr>
              <a:t>xy</a:t>
            </a:r>
            <a:r>
              <a:rPr lang="en-US" i="1" dirty="0" err="1"/>
              <a:t>+</a:t>
            </a:r>
            <a:r>
              <a:rPr lang="en-US" i="1" dirty="0" err="1">
                <a:solidFill>
                  <a:schemeClr val="accent1"/>
                </a:solidFill>
              </a:rPr>
              <a:t>d</a:t>
            </a:r>
            <a:endParaRPr lang="en-US" i="1" dirty="0">
              <a:solidFill>
                <a:schemeClr val="accent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/>
              <a:t>Where </a:t>
            </a:r>
            <a:r>
              <a:rPr lang="en-US" i="1" dirty="0"/>
              <a:t>f(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en-US" dirty="0"/>
              <a:t> is gray level of zoomed image at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</a:t>
            </a:r>
            <a:r>
              <a:rPr lang="en-US" dirty="0"/>
              <a:t> and </a:t>
            </a:r>
            <a:r>
              <a:rPr lang="en-US" i="1" dirty="0" err="1">
                <a:solidFill>
                  <a:schemeClr val="accent1"/>
                </a:solidFill>
              </a:rPr>
              <a:t>a,b,c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are </a:t>
            </a:r>
            <a:r>
              <a:rPr lang="en-US" i="1" dirty="0">
                <a:solidFill>
                  <a:schemeClr val="accent1"/>
                </a:solidFill>
              </a:rPr>
              <a:t>d</a:t>
            </a:r>
            <a:r>
              <a:rPr lang="en-US" dirty="0"/>
              <a:t> are four neighbor </a:t>
            </a:r>
            <a:r>
              <a:rPr lang="en-US" dirty="0" smtClean="0"/>
              <a:t>pixel’s </a:t>
            </a:r>
            <a:r>
              <a:rPr lang="en-US" dirty="0"/>
              <a:t>gray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2910578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Date Placeholder 3">
            <a:extLst>
              <a:ext uri="{FF2B5EF4-FFF2-40B4-BE49-F238E27FC236}">
                <a16:creationId xmlns:a16="http://schemas.microsoft.com/office/drawing/2014/main" xmlns="" id="{609E416F-820B-4699-84D4-1BABAEE670C0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06920E-614C-40CB-AB64-73EC4CBDCBC8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altLang="en-US" sz="1400"/>
          </a:p>
        </p:txBody>
      </p:sp>
      <p:sp>
        <p:nvSpPr>
          <p:cNvPr id="70660" name="Slide Number Placeholder 5">
            <a:extLst>
              <a:ext uri="{FF2B5EF4-FFF2-40B4-BE49-F238E27FC236}">
                <a16:creationId xmlns:a16="http://schemas.microsoft.com/office/drawing/2014/main" xmlns="" id="{5E2360ED-61AF-439D-9656-8EEBEDFF0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1D9ACF-44B4-456E-B835-B3F93794196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en-US" altLang="en-US" sz="1400"/>
          </a:p>
        </p:txBody>
      </p:sp>
      <p:sp>
        <p:nvSpPr>
          <p:cNvPr id="70661" name="Rectangle 2">
            <a:extLst>
              <a:ext uri="{FF2B5EF4-FFF2-40B4-BE49-F238E27FC236}">
                <a16:creationId xmlns:a16="http://schemas.microsoft.com/office/drawing/2014/main" xmlns="" id="{B1F62E22-9BB3-4829-AE9C-F5D17DBC3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457200"/>
            <a:ext cx="7696200" cy="1143000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Zooming</a:t>
            </a:r>
            <a:r>
              <a:rPr lang="en-US" altLang="en-US">
                <a:cs typeface="Calibri"/>
              </a:rPr>
              <a:t> (contd...)</a:t>
            </a:r>
            <a:r>
              <a:rPr lang="en-US" altLang="en-US" dirty="0">
                <a:cs typeface="Calibri"/>
              </a:rPr>
              <a:t/>
            </a:r>
            <a:br>
              <a:rPr lang="en-US" altLang="en-US" dirty="0">
                <a:cs typeface="Calibri"/>
              </a:rPr>
            </a:br>
            <a:endParaRPr lang="en-US" altLang="en-US" dirty="0">
              <a:cs typeface="Calibri"/>
            </a:endParaRPr>
          </a:p>
        </p:txBody>
      </p:sp>
      <p:graphicFrame>
        <p:nvGraphicFramePr>
          <p:cNvPr id="70662" name="Object 4">
            <a:extLst>
              <a:ext uri="{FF2B5EF4-FFF2-40B4-BE49-F238E27FC236}">
                <a16:creationId xmlns:a16="http://schemas.microsoft.com/office/drawing/2014/main" xmlns="" id="{ED616F4B-D554-4708-99F6-AC7440AA56C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1524000"/>
          <a:ext cx="6324600" cy="4219575"/>
        </p:xfrm>
        <a:graphic>
          <a:graphicData uri="http://schemas.openxmlformats.org/presentationml/2006/ole">
            <p:oleObj spid="_x0000_s16496" name="Bitmap Image" r:id="rId3" imgW="5409524" imgH="3610479" progId="PBrush">
              <p:embed/>
            </p:oleObj>
          </a:graphicData>
        </a:graphic>
      </p:graphicFrame>
      <p:sp>
        <p:nvSpPr>
          <p:cNvPr id="70663" name="Text Box 5">
            <a:extLst>
              <a:ext uri="{FF2B5EF4-FFF2-40B4-BE49-F238E27FC236}">
                <a16:creationId xmlns:a16="http://schemas.microsoft.com/office/drawing/2014/main" xmlns="" id="{CD551DFD-8165-4E0E-AFFD-133D0D429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752600"/>
            <a:ext cx="1828800" cy="380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a    b    c zoomed to 1024x1024 from 128x128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64x64 32x32 nearest neighbor interpolation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d    e    f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by using 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1447106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Date Placeholder 3">
            <a:extLst>
              <a:ext uri="{FF2B5EF4-FFF2-40B4-BE49-F238E27FC236}">
                <a16:creationId xmlns:a16="http://schemas.microsoft.com/office/drawing/2014/main" xmlns="" id="{64C545C5-4E7D-42D6-8F95-F37683E3B90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B83134-95E0-4840-BCDD-A66D590A5F8F}" type="datetime1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8/4/2022</a:t>
            </a:fld>
            <a:endParaRPr lang="en-US" altLang="en-US" sz="1400"/>
          </a:p>
        </p:txBody>
      </p:sp>
      <p:sp>
        <p:nvSpPr>
          <p:cNvPr id="71684" name="Slide Number Placeholder 5">
            <a:extLst>
              <a:ext uri="{FF2B5EF4-FFF2-40B4-BE49-F238E27FC236}">
                <a16:creationId xmlns:a16="http://schemas.microsoft.com/office/drawing/2014/main" xmlns="" id="{4B874464-9D26-48E8-B855-A717468D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3BBE1E-EBB2-450F-A090-4501D182405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en-US" altLang="en-US" sz="1400"/>
          </a:p>
        </p:txBody>
      </p:sp>
      <p:sp>
        <p:nvSpPr>
          <p:cNvPr id="71685" name="Rectangle 2">
            <a:extLst>
              <a:ext uri="{FF2B5EF4-FFF2-40B4-BE49-F238E27FC236}">
                <a16:creationId xmlns:a16="http://schemas.microsoft.com/office/drawing/2014/main" xmlns="" id="{CC06CB14-2168-4E8D-8899-3439CCB73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Shrinking</a:t>
            </a:r>
          </a:p>
        </p:txBody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xmlns="" id="{90AE3F9D-B521-484F-BCCA-36FEF01223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 vert="horz" anchor="t">
            <a:normAutofit/>
          </a:bodyPr>
          <a:lstStyle/>
          <a:p>
            <a:r>
              <a:rPr lang="en-US" altLang="en-US"/>
              <a:t>Shrinking is done by same manner as zooming but in reverse order</a:t>
            </a:r>
          </a:p>
          <a:p>
            <a:r>
              <a:rPr lang="en-US" altLang="en-US"/>
              <a:t>Pixel </a:t>
            </a:r>
            <a:r>
              <a:rPr lang="en-US" altLang="en-US">
                <a:latin typeface="Constantia"/>
              </a:rPr>
              <a:t>replication done by</a:t>
            </a:r>
            <a:endParaRPr lang="en-US" altLang="en-US">
              <a:latin typeface="Wingdings"/>
              <a:sym typeface="Wingdings"/>
            </a:endParaRPr>
          </a:p>
          <a:p>
            <a:pPr lvl="1" indent="-246380"/>
            <a:r>
              <a:rPr lang="en-US" altLang="en-US"/>
              <a:t>Row-column deletion</a:t>
            </a:r>
            <a:endParaRPr lang="en-US" altLang="en-US" dirty="0"/>
          </a:p>
          <a:p>
            <a:pPr eaLnBrk="1" hangingPunct="1"/>
            <a:r>
              <a:rPr lang="en-US" altLang="en-US">
                <a:sym typeface="Wingdings" panose="05000000000000000000" pitchFamily="2" charset="2"/>
              </a:rPr>
              <a:t>Expand the grid and determine the intensity</a:t>
            </a:r>
          </a:p>
          <a:p>
            <a:pPr lvl="1" indent="-246380" eaLnBrk="1" hangingPunct="1"/>
            <a:r>
              <a:rPr lang="en-US" altLang="en-US"/>
              <a:t>Either by NNI, or</a:t>
            </a:r>
          </a:p>
          <a:p>
            <a:pPr lvl="1" indent="-246380" eaLnBrk="1" hangingPunct="1"/>
            <a:r>
              <a:rPr lang="en-US" altLang="en-US"/>
              <a:t>Bilinear interpolation</a:t>
            </a:r>
          </a:p>
        </p:txBody>
      </p:sp>
    </p:spTree>
    <p:extLst>
      <p:ext uri="{BB962C8B-B14F-4D97-AF65-F5344CB8AC3E}">
        <p14:creationId xmlns:p14="http://schemas.microsoft.com/office/powerpoint/2010/main" xmlns="" val="22276038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2065024"/>
          </a:xfrm>
        </p:spPr>
        <p:txBody>
          <a:bodyPr/>
          <a:lstStyle/>
          <a:p>
            <a:r>
              <a:rPr lang="en-US" dirty="0" smtClean="0"/>
              <a:t> Rafael Gonzalez , Richard Woods , </a:t>
            </a:r>
            <a:r>
              <a:rPr lang="en-US" b="1" dirty="0" smtClean="0"/>
              <a:t>Digital Image Processing, 4</a:t>
            </a:r>
            <a:r>
              <a:rPr lang="en-US" b="1" baseline="30000" dirty="0" smtClean="0"/>
              <a:t>th</a:t>
            </a:r>
            <a:r>
              <a:rPr lang="en-US" b="1" dirty="0" smtClean="0"/>
              <a:t> Edition, Pearson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ACEFB6D4-6A75-4472-9E70-4C85E97981A6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64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optical illusion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38200" y="1828800"/>
            <a:ext cx="7543800" cy="4724400"/>
            <a:chOff x="457200" y="1371600"/>
            <a:chExt cx="8382000" cy="5438775"/>
          </a:xfrm>
        </p:grpSpPr>
        <p:pic>
          <p:nvPicPr>
            <p:cNvPr id="8" name="Picture 102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371600"/>
              <a:ext cx="2554288" cy="256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02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4267200"/>
              <a:ext cx="2598738" cy="2543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0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263" y="4098925"/>
              <a:ext cx="2598737" cy="253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31" descr="3-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4100" y="1447800"/>
              <a:ext cx="2705100" cy="238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 Box 1033"/>
            <p:cNvSpPr txBox="1">
              <a:spLocks noChangeArrowheads="1"/>
            </p:cNvSpPr>
            <p:nvPr/>
          </p:nvSpPr>
          <p:spPr bwMode="auto">
            <a:xfrm>
              <a:off x="3124200" y="1489076"/>
              <a:ext cx="2762250" cy="2338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Eye fills non-existing information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Or</a:t>
              </a:r>
            </a:p>
            <a:p>
              <a:pPr>
                <a:spcBef>
                  <a:spcPct val="50000"/>
                </a:spcBef>
              </a:pPr>
              <a:r>
                <a:rPr lang="en-US" dirty="0">
                  <a:latin typeface="+mn-lt"/>
                  <a:cs typeface="Times New Roman" panose="02020603050405020304" pitchFamily="18" charset="0"/>
                </a:rPr>
                <a:t>wrongly perceives geometrical properties of the object</a:t>
              </a:r>
            </a:p>
          </p:txBody>
        </p:sp>
        <p:graphicFrame>
          <p:nvGraphicFramePr>
            <p:cNvPr id="14" name="Object 103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2048719020"/>
                </p:ext>
              </p:extLst>
            </p:nvPr>
          </p:nvGraphicFramePr>
          <p:xfrm>
            <a:off x="3352800" y="4168775"/>
            <a:ext cx="2533650" cy="2511425"/>
          </p:xfrm>
          <a:graphic>
            <a:graphicData uri="http://schemas.openxmlformats.org/presentationml/2006/ole">
              <p:oleObj spid="_x0000_s7357" name="Bitmap Image" r:id="rId7" imgW="2172003" imgH="2152951" progId="PBrush">
                <p:embed/>
              </p:oleObj>
            </a:graphicData>
          </a:graphic>
        </p:graphicFrame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83115DE8-B16A-4FBF-8E89-D53279589E48}" type="slidenum">
              <a:rPr lang="en-IN" sz="1200" b="0" strike="noStrike" spc="-1" smtClean="0">
                <a:solidFill>
                  <a:srgbClr val="D1EAED"/>
                </a:solidFill>
                <a:uFill>
                  <a:solidFill>
                    <a:srgbClr val="FFFFFF"/>
                  </a:solidFill>
                </a:uFill>
                <a:latin typeface="Constantia"/>
              </a:rPr>
              <a:pPr algn="r">
                <a:lnSpc>
                  <a:spcPct val="100000"/>
                </a:lnSpc>
              </a:pPr>
              <a:t>7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7E99ED7C-9CBF-4205-988B-32128B9634E2}" type="datetime1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>
                <a:lnSpc>
                  <a:spcPct val="100000"/>
                </a:lnSpc>
              </a:pPr>
              <a:t>8/4/2022</a:t>
            </a:fld>
            <a:endParaRPr lang="en-IN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359" name="Picture 191" descr="Jastrow Illus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4942" y="0"/>
            <a:ext cx="3500462" cy="1224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45065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328863" y="1408113"/>
            <a:ext cx="3511550" cy="2722562"/>
            <a:chOff x="1467" y="887"/>
            <a:chExt cx="2212" cy="1715"/>
          </a:xfrm>
        </p:grpSpPr>
        <p:pic>
          <p:nvPicPr>
            <p:cNvPr id="83985" name="Picture 3" descr="snowstorm5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67" y="887"/>
              <a:ext cx="2212" cy="14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3986" name="Text Box 4"/>
            <p:cNvSpPr txBox="1">
              <a:spLocks noChangeArrowheads="1"/>
            </p:cNvSpPr>
            <p:nvPr/>
          </p:nvSpPr>
          <p:spPr bwMode="auto">
            <a:xfrm>
              <a:off x="1776" y="2352"/>
              <a:ext cx="1815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sz="2000"/>
                <a:t>Image “After snow storm”</a:t>
              </a:r>
            </a:p>
          </p:txBody>
        </p:sp>
      </p:grpSp>
      <p:sp>
        <p:nvSpPr>
          <p:cNvPr id="83971" name="Text Box 5"/>
          <p:cNvSpPr txBox="1">
            <a:spLocks noChangeArrowheads="1"/>
          </p:cNvSpPr>
          <p:nvPr/>
        </p:nvSpPr>
        <p:spPr bwMode="auto">
          <a:xfrm>
            <a:off x="179388" y="-46038"/>
            <a:ext cx="71358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Fundamentals of Digital Images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5254625" y="2941638"/>
            <a:ext cx="69850" cy="69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IN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5324475" y="3011488"/>
            <a:ext cx="1374775" cy="1154112"/>
            <a:chOff x="3354" y="1897"/>
            <a:chExt cx="866" cy="727"/>
          </a:xfrm>
        </p:grpSpPr>
        <p:sp>
          <p:nvSpPr>
            <p:cNvPr id="83983" name="Line 8"/>
            <p:cNvSpPr>
              <a:spLocks noChangeShapeType="1"/>
            </p:cNvSpPr>
            <p:nvPr/>
          </p:nvSpPr>
          <p:spPr bwMode="auto">
            <a:xfrm flipH="1" flipV="1">
              <a:off x="3354" y="1897"/>
              <a:ext cx="351" cy="48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84" name="Text Box 9"/>
            <p:cNvSpPr txBox="1">
              <a:spLocks noChangeArrowheads="1"/>
            </p:cNvSpPr>
            <p:nvPr/>
          </p:nvSpPr>
          <p:spPr bwMode="auto">
            <a:xfrm>
              <a:off x="3705" y="2336"/>
              <a:ext cx="51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f</a:t>
              </a:r>
              <a:r>
                <a:rPr lang="en-US"/>
                <a:t>(</a:t>
              </a:r>
              <a:r>
                <a:rPr lang="en-US" i="1"/>
                <a:t>x</a:t>
              </a:r>
              <a:r>
                <a:rPr lang="en-US"/>
                <a:t>,</a:t>
              </a:r>
              <a:r>
                <a:rPr lang="en-US" i="1"/>
                <a:t>y</a:t>
              </a:r>
              <a:r>
                <a:rPr lang="en-US"/>
                <a:t>)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981200" y="1066800"/>
            <a:ext cx="4179888" cy="2927350"/>
            <a:chOff x="1248" y="668"/>
            <a:chExt cx="2633" cy="1844"/>
          </a:xfrm>
        </p:grpSpPr>
        <p:sp>
          <p:nvSpPr>
            <p:cNvPr id="83979" name="Line 11"/>
            <p:cNvSpPr>
              <a:spLocks noChangeShapeType="1"/>
            </p:cNvSpPr>
            <p:nvPr/>
          </p:nvSpPr>
          <p:spPr bwMode="auto">
            <a:xfrm>
              <a:off x="1467" y="887"/>
              <a:ext cx="241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80" name="Line 12"/>
            <p:cNvSpPr>
              <a:spLocks noChangeShapeType="1"/>
            </p:cNvSpPr>
            <p:nvPr/>
          </p:nvSpPr>
          <p:spPr bwMode="auto">
            <a:xfrm>
              <a:off x="1467" y="887"/>
              <a:ext cx="0" cy="16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81" name="Text Box 13"/>
            <p:cNvSpPr txBox="1">
              <a:spLocks noChangeArrowheads="1"/>
            </p:cNvSpPr>
            <p:nvPr/>
          </p:nvSpPr>
          <p:spPr bwMode="auto">
            <a:xfrm>
              <a:off x="3661" y="668"/>
              <a:ext cx="20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y</a:t>
              </a:r>
            </a:p>
          </p:txBody>
        </p:sp>
        <p:sp>
          <p:nvSpPr>
            <p:cNvPr id="83982" name="Text Box 14"/>
            <p:cNvSpPr txBox="1">
              <a:spLocks noChangeArrowheads="1"/>
            </p:cNvSpPr>
            <p:nvPr/>
          </p:nvSpPr>
          <p:spPr bwMode="auto">
            <a:xfrm>
              <a:off x="1248" y="2204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i="1"/>
                <a:t>x</a:t>
              </a:r>
            </a:p>
          </p:txBody>
        </p:sp>
      </p:grpSp>
      <p:sp>
        <p:nvSpPr>
          <p:cNvPr id="101391" name="Text Box 15"/>
          <p:cNvSpPr txBox="1">
            <a:spLocks noChangeArrowheads="1"/>
          </p:cNvSpPr>
          <p:nvPr/>
        </p:nvSpPr>
        <p:spPr bwMode="auto">
          <a:xfrm>
            <a:off x="357188" y="4191000"/>
            <a:ext cx="85090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/>
            <a:r>
              <a:rPr lang="en-US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</a:t>
            </a:r>
            <a:r>
              <a:rPr lang="en-US"/>
              <a:t> </a:t>
            </a:r>
            <a:r>
              <a:rPr lang="en-US" b="1"/>
              <a:t>An image</a:t>
            </a:r>
            <a:r>
              <a:rPr lang="en-US"/>
              <a:t>: </a:t>
            </a:r>
            <a:r>
              <a:rPr lang="en-US" b="1">
                <a:solidFill>
                  <a:schemeClr val="accent2"/>
                </a:solidFill>
              </a:rPr>
              <a:t>a multidimensional function of spatial coordinates</a:t>
            </a:r>
            <a:r>
              <a:rPr lang="en-US"/>
              <a:t>.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</a:t>
            </a:r>
            <a:r>
              <a:rPr lang="en-US"/>
              <a:t> </a:t>
            </a:r>
            <a:r>
              <a:rPr lang="en-US" b="1"/>
              <a:t>Spatial coordinate</a:t>
            </a:r>
            <a:r>
              <a:rPr lang="en-US"/>
              <a:t>: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for 2D case such as photograph, </a:t>
            </a:r>
          </a:p>
          <a:p>
            <a:pPr eaLnBrk="1" hangingPunct="1"/>
            <a:r>
              <a:rPr lang="en-US"/>
              <a:t>		      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z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for 3D case such as CT scan images</a:t>
            </a:r>
          </a:p>
          <a:p>
            <a:pPr eaLnBrk="1" hangingPunct="1"/>
            <a:r>
              <a:rPr lang="en-US"/>
              <a:t>		       </a:t>
            </a:r>
            <a:r>
              <a:rPr lang="en-US">
                <a:solidFill>
                  <a:schemeClr val="accent2"/>
                </a:solidFill>
              </a:rPr>
              <a:t>(</a:t>
            </a:r>
            <a:r>
              <a:rPr lang="en-US" i="1">
                <a:solidFill>
                  <a:schemeClr val="accent2"/>
                </a:solidFill>
              </a:rPr>
              <a:t>x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y</a:t>
            </a:r>
            <a:r>
              <a:rPr lang="en-US">
                <a:solidFill>
                  <a:schemeClr val="accent2"/>
                </a:solidFill>
              </a:rPr>
              <a:t>,</a:t>
            </a:r>
            <a:r>
              <a:rPr lang="en-US" i="1">
                <a:solidFill>
                  <a:schemeClr val="accent2"/>
                </a:solidFill>
              </a:rPr>
              <a:t>t</a:t>
            </a:r>
            <a:r>
              <a:rPr lang="en-US">
                <a:solidFill>
                  <a:schemeClr val="accent2"/>
                </a:solidFill>
              </a:rPr>
              <a:t>)</a:t>
            </a:r>
            <a:r>
              <a:rPr lang="en-US"/>
              <a:t> for movies </a:t>
            </a:r>
          </a:p>
          <a:p>
            <a:pPr eaLnBrk="1" hangingPunct="1"/>
            <a:r>
              <a:rPr lang="en-US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</a:t>
            </a:r>
            <a:r>
              <a:rPr lang="en-US"/>
              <a:t> The function</a:t>
            </a:r>
            <a:r>
              <a:rPr lang="en-US">
                <a:solidFill>
                  <a:schemeClr val="accent2"/>
                </a:solidFill>
              </a:rPr>
              <a:t> </a:t>
            </a:r>
            <a:r>
              <a:rPr lang="en-US" i="1">
                <a:solidFill>
                  <a:schemeClr val="accent2"/>
                </a:solidFill>
              </a:rPr>
              <a:t>f </a:t>
            </a:r>
            <a:r>
              <a:rPr lang="en-US"/>
              <a:t>may represent intensity (for monochrome images)</a:t>
            </a:r>
          </a:p>
          <a:p>
            <a:pPr eaLnBrk="1" hangingPunct="1"/>
            <a:r>
              <a:rPr lang="en-US"/>
              <a:t>    or color (for color images).</a:t>
            </a:r>
          </a:p>
        </p:txBody>
      </p:sp>
      <p:grpSp>
        <p:nvGrpSpPr>
          <p:cNvPr id="5" name="Group 16"/>
          <p:cNvGrpSpPr>
            <a:grpSpLocks/>
          </p:cNvGrpSpPr>
          <p:nvPr/>
        </p:nvGrpSpPr>
        <p:grpSpPr bwMode="auto">
          <a:xfrm>
            <a:off x="1143000" y="1447800"/>
            <a:ext cx="1143000" cy="1066800"/>
            <a:chOff x="720" y="912"/>
            <a:chExt cx="720" cy="672"/>
          </a:xfrm>
        </p:grpSpPr>
        <p:sp>
          <p:nvSpPr>
            <p:cNvPr id="83977" name="Text Box 17"/>
            <p:cNvSpPr txBox="1">
              <a:spLocks noChangeArrowheads="1"/>
            </p:cNvSpPr>
            <p:nvPr/>
          </p:nvSpPr>
          <p:spPr bwMode="auto">
            <a:xfrm>
              <a:off x="720" y="1296"/>
              <a:ext cx="6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/>
                <a:t>Origin</a:t>
              </a:r>
            </a:p>
          </p:txBody>
        </p:sp>
        <p:sp>
          <p:nvSpPr>
            <p:cNvPr id="83978" name="Line 18"/>
            <p:cNvSpPr>
              <a:spLocks noChangeShapeType="1"/>
            </p:cNvSpPr>
            <p:nvPr/>
          </p:nvSpPr>
          <p:spPr bwMode="auto">
            <a:xfrm flipV="1">
              <a:off x="1104" y="912"/>
              <a:ext cx="33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3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2" grpId="0" animBg="1"/>
      <p:bldP spid="101391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250825" y="-100013"/>
            <a:ext cx="6013450" cy="64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3600" b="1" i="1">
                <a:solidFill>
                  <a:schemeClr val="accent2"/>
                </a:solidFill>
                <a:latin typeface="Arial" charset="0"/>
                <a:cs typeface="Arial" charset="0"/>
              </a:rPr>
              <a:t>Digital Images</a:t>
            </a:r>
          </a:p>
        </p:txBody>
      </p:sp>
      <p:sp>
        <p:nvSpPr>
          <p:cNvPr id="102403" name="Text Box 3"/>
          <p:cNvSpPr txBox="1">
            <a:spLocks noChangeArrowheads="1"/>
          </p:cNvSpPr>
          <p:nvPr/>
        </p:nvSpPr>
        <p:spPr bwMode="auto">
          <a:xfrm>
            <a:off x="576263" y="714356"/>
            <a:ext cx="8567737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/>
            <a:r>
              <a:rPr lang="en-US" sz="2200" dirty="0">
                <a:sym typeface="Wingdings" pitchFamily="2" charset="2"/>
              </a:rPr>
              <a:t>Digital image: </a:t>
            </a:r>
            <a:r>
              <a:rPr lang="en-US" sz="2200" dirty="0">
                <a:solidFill>
                  <a:schemeClr val="accent2"/>
                </a:solidFill>
                <a:sym typeface="Wingdings" pitchFamily="2" charset="2"/>
              </a:rPr>
              <a:t>A digital image is </a:t>
            </a:r>
            <a:r>
              <a:rPr lang="en-US" sz="2200" dirty="0" err="1">
                <a:solidFill>
                  <a:schemeClr val="accent2"/>
                </a:solidFill>
                <a:sym typeface="Wingdings" pitchFamily="2" charset="2"/>
              </a:rPr>
              <a:t>discretized</a:t>
            </a:r>
            <a:r>
              <a:rPr lang="en-US" sz="2200" dirty="0">
                <a:solidFill>
                  <a:schemeClr val="accent2"/>
                </a:solidFill>
                <a:sym typeface="Wingdings" pitchFamily="2" charset="2"/>
              </a:rPr>
              <a:t> both in Spatial coordinates and Amplitude levels.</a:t>
            </a:r>
          </a:p>
          <a:p>
            <a:pPr eaLnBrk="1" hangingPunct="1"/>
            <a:r>
              <a:rPr lang="en-US" sz="2200" dirty="0" smtClean="0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 </a:t>
            </a:r>
            <a:r>
              <a:rPr lang="en-US" sz="2200" dirty="0"/>
              <a:t>Consist of 2 sets</a:t>
            </a:r>
            <a:r>
              <a:rPr lang="en-US" sz="2200" dirty="0" smtClean="0">
                <a:sym typeface="Wingdings" pitchFamily="2" charset="2"/>
              </a:rPr>
              <a:t>:(</a:t>
            </a:r>
            <a:r>
              <a:rPr lang="en-US" sz="2200" dirty="0" err="1" smtClean="0">
                <a:sym typeface="Wingdings" pitchFamily="2" charset="2"/>
              </a:rPr>
              <a:t>i</a:t>
            </a:r>
            <a:r>
              <a:rPr lang="en-US" sz="2200" dirty="0" smtClean="0">
                <a:sym typeface="Wingdings" pitchFamily="2" charset="2"/>
              </a:rPr>
              <a:t>) </a:t>
            </a:r>
            <a:r>
              <a:rPr lang="en-US" sz="2200" dirty="0">
                <a:sym typeface="Wingdings" pitchFamily="2" charset="2"/>
              </a:rPr>
              <a:t>a point (position) set and </a:t>
            </a:r>
            <a:r>
              <a:rPr lang="en-US" sz="2200" dirty="0" smtClean="0">
                <a:sym typeface="Wingdings" pitchFamily="2" charset="2"/>
              </a:rPr>
              <a:t>(ii) </a:t>
            </a:r>
            <a:r>
              <a:rPr lang="en-US" sz="2200" dirty="0">
                <a:sym typeface="Wingdings" pitchFamily="2" charset="2"/>
              </a:rPr>
              <a:t>an amplitude set.</a:t>
            </a:r>
          </a:p>
          <a:p>
            <a:pPr eaLnBrk="1" hangingPunct="1"/>
            <a:r>
              <a:rPr lang="en-US" sz="2200" dirty="0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 </a:t>
            </a:r>
            <a:r>
              <a:rPr lang="en-US" sz="2200" dirty="0">
                <a:sym typeface="Wingdings" pitchFamily="2" charset="2"/>
              </a:rPr>
              <a:t>Can be represented in the form</a:t>
            </a:r>
          </a:p>
          <a:p>
            <a:pPr eaLnBrk="1" hangingPunct="1"/>
            <a:r>
              <a:rPr lang="en-US" sz="2200" dirty="0"/>
              <a:t>	</a:t>
            </a:r>
            <a:r>
              <a:rPr lang="en-US" sz="2200" i="1" dirty="0">
                <a:solidFill>
                  <a:schemeClr val="accent2"/>
                </a:solidFill>
              </a:rPr>
              <a:t>I</a:t>
            </a:r>
            <a:r>
              <a:rPr lang="en-US" sz="2200" dirty="0">
                <a:solidFill>
                  <a:schemeClr val="accent2"/>
                </a:solidFill>
              </a:rPr>
              <a:t> = {(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,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)): </a:t>
            </a:r>
            <a:r>
              <a:rPr lang="en-US" sz="2200" b="1" i="1" dirty="0" err="1">
                <a:solidFill>
                  <a:schemeClr val="accent2"/>
                </a:solidFill>
              </a:rPr>
              <a:t>x</a:t>
            </a:r>
            <a:r>
              <a:rPr lang="en-US" sz="2200" dirty="0" err="1">
                <a:solidFill>
                  <a:schemeClr val="accent2"/>
                </a:solidFill>
                <a:latin typeface="Symbol" pitchFamily="18" charset="2"/>
              </a:rPr>
              <a:t>Î</a:t>
            </a:r>
            <a:r>
              <a:rPr lang="en-US" sz="2200" i="1" dirty="0" err="1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,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) </a:t>
            </a:r>
            <a:r>
              <a:rPr lang="en-US" sz="2200" dirty="0">
                <a:solidFill>
                  <a:schemeClr val="accent2"/>
                </a:solidFill>
                <a:latin typeface="Symbol" pitchFamily="18" charset="2"/>
              </a:rPr>
              <a:t>Î</a:t>
            </a:r>
            <a:r>
              <a:rPr lang="en-US" sz="2200" dirty="0">
                <a:solidFill>
                  <a:schemeClr val="accent2"/>
                </a:solidFill>
              </a:rPr>
              <a:t>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>
                <a:solidFill>
                  <a:schemeClr val="accent2"/>
                </a:solidFill>
              </a:rPr>
              <a:t>}</a:t>
            </a:r>
          </a:p>
          <a:p>
            <a:pPr eaLnBrk="1" hangingPunct="1"/>
            <a:r>
              <a:rPr lang="en-US" sz="2200" dirty="0"/>
              <a:t>       where </a:t>
            </a:r>
            <a:r>
              <a:rPr lang="en-US" sz="2200" i="1" dirty="0">
                <a:solidFill>
                  <a:schemeClr val="accent2"/>
                </a:solidFill>
              </a:rPr>
              <a:t>X</a:t>
            </a:r>
            <a:r>
              <a:rPr lang="en-US" sz="2200" dirty="0"/>
              <a:t> and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/>
              <a:t> are a point set and </a:t>
            </a:r>
            <a:r>
              <a:rPr lang="en-US" sz="2200" dirty="0">
                <a:sym typeface="Wingdings" pitchFamily="2" charset="2"/>
              </a:rPr>
              <a:t>amplitude</a:t>
            </a:r>
            <a:r>
              <a:rPr lang="en-US" sz="2200" dirty="0"/>
              <a:t> set, respectively.</a:t>
            </a:r>
          </a:p>
          <a:p>
            <a:pPr eaLnBrk="1" hangingPunct="1"/>
            <a:r>
              <a:rPr lang="en-US" sz="2200" dirty="0">
                <a:solidFill>
                  <a:srgbClr val="FF0000"/>
                </a:solidFill>
                <a:latin typeface="Wingdings" pitchFamily="2" charset="2"/>
                <a:sym typeface="Wingdings" pitchFamily="2" charset="2"/>
              </a:rPr>
              <a:t>w </a:t>
            </a:r>
            <a:r>
              <a:rPr lang="en-US" sz="2200" dirty="0"/>
              <a:t>An element of the image, 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,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))</a:t>
            </a:r>
            <a:r>
              <a:rPr lang="en-US" sz="2200" dirty="0"/>
              <a:t> is called a </a:t>
            </a:r>
            <a:r>
              <a:rPr lang="en-US" sz="2200" b="1" i="1" dirty="0">
                <a:solidFill>
                  <a:schemeClr val="accent2"/>
                </a:solidFill>
              </a:rPr>
              <a:t>pixel</a:t>
            </a:r>
            <a:r>
              <a:rPr lang="en-US" sz="2200" dirty="0"/>
              <a:t> where</a:t>
            </a:r>
          </a:p>
          <a:p>
            <a:pPr eaLnBrk="1" hangingPunct="1"/>
            <a:r>
              <a:rPr lang="en-US" sz="2200" dirty="0"/>
              <a:t>	- 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/>
              <a:t> is called the pixel location and</a:t>
            </a:r>
          </a:p>
          <a:p>
            <a:pPr eaLnBrk="1" hangingPunct="1"/>
            <a:r>
              <a:rPr lang="en-US" sz="2200" dirty="0"/>
              <a:t>	- </a:t>
            </a:r>
            <a:r>
              <a:rPr lang="en-US" sz="2200" i="1" dirty="0">
                <a:solidFill>
                  <a:schemeClr val="accent2"/>
                </a:solidFill>
              </a:rPr>
              <a:t>f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b="1" i="1" dirty="0">
                <a:solidFill>
                  <a:schemeClr val="accent2"/>
                </a:solidFill>
              </a:rPr>
              <a:t>x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  <a:r>
              <a:rPr lang="en-US" sz="2200" dirty="0"/>
              <a:t> is the pixel value at the locati</a:t>
            </a:r>
            <a:r>
              <a:rPr lang="en-US" sz="2400" dirty="0"/>
              <a:t>on </a:t>
            </a:r>
            <a:r>
              <a:rPr lang="en-US" sz="2400" b="1" i="1" dirty="0">
                <a:solidFill>
                  <a:schemeClr val="accent2"/>
                </a:solidFill>
              </a:rPr>
              <a:t>x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4000504"/>
            <a:ext cx="6715172" cy="2613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2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2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.wav" builtIn="1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03" grpId="0" build="p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DIP_introduction</Template>
  <TotalTime>3916</TotalTime>
  <Words>2869</Words>
  <Application>Microsoft Office PowerPoint</Application>
  <PresentationFormat>On-screen Show (4:3)</PresentationFormat>
  <Paragraphs>689</Paragraphs>
  <Slides>64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Flow</vt:lpstr>
      <vt:lpstr>Bitmap Image</vt:lpstr>
      <vt:lpstr>Equation</vt:lpstr>
      <vt:lpstr>Slide 1</vt:lpstr>
      <vt:lpstr>Slide 2</vt:lpstr>
      <vt:lpstr>  Image formation in eye </vt:lpstr>
      <vt:lpstr>  Intensity, Brightness and Contrast  </vt:lpstr>
      <vt:lpstr>Mach Band Pattern</vt:lpstr>
      <vt:lpstr>Simultaneous Contrast</vt:lpstr>
      <vt:lpstr>Examples of optical illusion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Digital Image Acquisition Process</vt:lpstr>
      <vt:lpstr>Slide 19</vt:lpstr>
      <vt:lpstr>Slide 20</vt:lpstr>
      <vt:lpstr>Slide 21</vt:lpstr>
      <vt:lpstr>Quantization</vt:lpstr>
      <vt:lpstr>Example of sampling and Quantization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Effect of reducing level of intensity level</vt:lpstr>
      <vt:lpstr>Effect of reducing level of intensity level (contd.)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Adjacency of pixels </vt:lpstr>
      <vt:lpstr>Adjacency (contd.)</vt:lpstr>
      <vt:lpstr>Slide 44</vt:lpstr>
      <vt:lpstr>Slide 45</vt:lpstr>
      <vt:lpstr>Slide 46</vt:lpstr>
      <vt:lpstr>Definitions</vt:lpstr>
      <vt:lpstr>Definitions</vt:lpstr>
      <vt:lpstr>Labeling of Connected Components (4-connected) [binary]</vt:lpstr>
      <vt:lpstr>Labeling of Connected Components</vt:lpstr>
      <vt:lpstr>Component labeling (4) </vt:lpstr>
      <vt:lpstr>Labeling of Connected Components (8-connected)</vt:lpstr>
      <vt:lpstr>Slide 53</vt:lpstr>
      <vt:lpstr>Slide 54</vt:lpstr>
      <vt:lpstr>Component labeling (8) </vt:lpstr>
      <vt:lpstr>Distances between pixels</vt:lpstr>
      <vt:lpstr>Slide 57</vt:lpstr>
      <vt:lpstr>Slide 58</vt:lpstr>
      <vt:lpstr>Zooming  </vt:lpstr>
      <vt:lpstr>Zooming (contd...)  </vt:lpstr>
      <vt:lpstr>Zooming (contd...) </vt:lpstr>
      <vt:lpstr>Zooming (contd...) </vt:lpstr>
      <vt:lpstr>Shrinking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SHYAMALENDU-KANDAR</cp:lastModifiedBy>
  <cp:revision>223</cp:revision>
  <dcterms:created xsi:type="dcterms:W3CDTF">2018-07-17T12:30:03Z</dcterms:created>
  <dcterms:modified xsi:type="dcterms:W3CDTF">2022-08-04T04:44:59Z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19</vt:i4>
  </property>
</Properties>
</file>